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handoutMasterIdLst>
    <p:handoutMasterId r:id="rId51"/>
  </p:handoutMasterIdLst>
  <p:sldIdLst>
    <p:sldId id="264" r:id="rId2"/>
    <p:sldId id="265" r:id="rId3"/>
    <p:sldId id="267" r:id="rId4"/>
    <p:sldId id="391" r:id="rId5"/>
    <p:sldId id="338" r:id="rId6"/>
    <p:sldId id="365" r:id="rId7"/>
    <p:sldId id="360" r:id="rId8"/>
    <p:sldId id="386" r:id="rId9"/>
    <p:sldId id="363" r:id="rId10"/>
    <p:sldId id="364" r:id="rId11"/>
    <p:sldId id="361" r:id="rId12"/>
    <p:sldId id="395" r:id="rId13"/>
    <p:sldId id="396" r:id="rId14"/>
    <p:sldId id="403" r:id="rId15"/>
    <p:sldId id="404" r:id="rId16"/>
    <p:sldId id="405" r:id="rId17"/>
    <p:sldId id="340" r:id="rId18"/>
    <p:sldId id="397" r:id="rId19"/>
    <p:sldId id="399" r:id="rId20"/>
    <p:sldId id="398" r:id="rId21"/>
    <p:sldId id="341" r:id="rId22"/>
    <p:sldId id="400" r:id="rId23"/>
    <p:sldId id="401" r:id="rId24"/>
    <p:sldId id="402" r:id="rId25"/>
    <p:sldId id="406" r:id="rId26"/>
    <p:sldId id="342" r:id="rId27"/>
    <p:sldId id="343" r:id="rId28"/>
    <p:sldId id="344" r:id="rId29"/>
    <p:sldId id="390" r:id="rId30"/>
    <p:sldId id="345" r:id="rId31"/>
    <p:sldId id="346" r:id="rId32"/>
    <p:sldId id="347" r:id="rId33"/>
    <p:sldId id="348" r:id="rId34"/>
    <p:sldId id="387" r:id="rId35"/>
    <p:sldId id="388" r:id="rId36"/>
    <p:sldId id="389" r:id="rId37"/>
    <p:sldId id="349" r:id="rId38"/>
    <p:sldId id="367" r:id="rId39"/>
    <p:sldId id="373" r:id="rId40"/>
    <p:sldId id="374" r:id="rId41"/>
    <p:sldId id="375" r:id="rId42"/>
    <p:sldId id="376" r:id="rId43"/>
    <p:sldId id="378" r:id="rId44"/>
    <p:sldId id="379" r:id="rId45"/>
    <p:sldId id="380" r:id="rId46"/>
    <p:sldId id="381" r:id="rId47"/>
    <p:sldId id="382" r:id="rId48"/>
    <p:sldId id="313" r:id="rId4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8">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0000CC"/>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9777" autoAdjust="0"/>
    <p:restoredTop sz="94660"/>
  </p:normalViewPr>
  <p:slideViewPr>
    <p:cSldViewPr snapToGrid="0">
      <p:cViewPr varScale="1">
        <p:scale>
          <a:sx n="90" d="100"/>
          <a:sy n="90" d="100"/>
        </p:scale>
        <p:origin x="390" y="96"/>
      </p:cViewPr>
      <p:guideLst>
        <p:guide orient="horz" pos="2188"/>
        <p:guide pos="2880"/>
      </p:guideLst>
    </p:cSldViewPr>
  </p:slideViewPr>
  <p:notesTextViewPr>
    <p:cViewPr>
      <p:scale>
        <a:sx n="1" d="1"/>
        <a:sy n="1" d="1"/>
      </p:scale>
      <p:origin x="0" y="0"/>
    </p:cViewPr>
  </p:notesTextViewPr>
  <p:sorterViewPr>
    <p:cViewPr>
      <p:scale>
        <a:sx n="100" d="100"/>
        <a:sy n="100" d="100"/>
      </p:scale>
      <p:origin x="0" y="1302"/>
    </p:cViewPr>
  </p:sorterViewPr>
  <p:notesViewPr>
    <p:cSldViewPr snapToGrid="0">
      <p:cViewPr varScale="1">
        <p:scale>
          <a:sx n="55" d="100"/>
          <a:sy n="55" d="100"/>
        </p:scale>
        <p:origin x="1656"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9A72030-2968-4BFE-B5BD-181BD7AC75A6}" type="datetimeFigureOut">
              <a:rPr lang="zh-CN" altLang="en-US" smtClean="0"/>
              <a:t>2019/10/24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88BDC0-5C3E-48AC-8602-37CEDBFCEE17}" type="slidenum">
              <a:rPr lang="zh-CN" altLang="en-US" smtClean="0"/>
              <a:t>‹#›</a:t>
            </a:fld>
            <a:endParaRPr lang="zh-CN" altLang="en-US"/>
          </a:p>
        </p:txBody>
      </p:sp>
    </p:spTree>
    <p:extLst>
      <p:ext uri="{BB962C8B-B14F-4D97-AF65-F5344CB8AC3E}">
        <p14:creationId xmlns:p14="http://schemas.microsoft.com/office/powerpoint/2010/main" val="2783206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4108782-B803-4F1B-9A25-34A5A09E9326}" type="datetimeFigureOut">
              <a:rPr lang="zh-CN" altLang="en-US" smtClean="0"/>
              <a:t>2019/10/24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849A137-8662-43A7-8075-ED0F71F91AE1}" type="slidenum">
              <a:rPr lang="zh-CN" altLang="en-US" smtClean="0"/>
              <a:t>‹#›</a:t>
            </a:fld>
            <a:endParaRPr lang="zh-CN" altLang="en-US"/>
          </a:p>
        </p:txBody>
      </p:sp>
    </p:spTree>
    <p:extLst>
      <p:ext uri="{BB962C8B-B14F-4D97-AF65-F5344CB8AC3E}">
        <p14:creationId xmlns:p14="http://schemas.microsoft.com/office/powerpoint/2010/main" val="3944625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46611" y="3602038"/>
            <a:ext cx="6315892" cy="617265"/>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单击此处编辑标题</a:t>
            </a:r>
            <a:endParaRPr lang="en-US" dirty="0"/>
          </a:p>
        </p:txBody>
      </p:sp>
      <p:sp>
        <p:nvSpPr>
          <p:cNvPr id="9" name="标题 8"/>
          <p:cNvSpPr>
            <a:spLocks noGrp="1"/>
          </p:cNvSpPr>
          <p:nvPr>
            <p:ph type="title" hasCustomPrompt="1"/>
          </p:nvPr>
        </p:nvSpPr>
        <p:spPr>
          <a:xfrm>
            <a:off x="646611" y="2276475"/>
            <a:ext cx="5283926" cy="1325563"/>
          </a:xfrm>
          <a:prstGeom prst="rect">
            <a:avLst/>
          </a:prstGeom>
        </p:spPr>
        <p:txBody>
          <a:bodyPr/>
          <a:lstStyle>
            <a:lvl1pPr>
              <a:defRPr>
                <a:solidFill>
                  <a:schemeClr val="bg1"/>
                </a:solidFill>
              </a:defRPr>
            </a:lvl1pPr>
          </a:lstStyle>
          <a:p>
            <a:r>
              <a:rPr lang="zh-CN" altLang="en-US" dirty="0" smtClean="0"/>
              <a:t>单击此处编辑课程名</a:t>
            </a:r>
            <a:endParaRPr lang="zh-CN" alt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标题 6"/>
          <p:cNvSpPr>
            <a:spLocks noGrp="1"/>
          </p:cNvSpPr>
          <p:nvPr>
            <p:ph type="title" hasCustomPrompt="1"/>
          </p:nvPr>
        </p:nvSpPr>
        <p:spPr>
          <a:xfrm>
            <a:off x="1686741" y="2638063"/>
            <a:ext cx="7886700" cy="1325563"/>
          </a:xfrm>
          <a:prstGeom prst="rect">
            <a:avLst/>
          </a:prstGeom>
        </p:spPr>
        <p:txBody>
          <a:bodyPr/>
          <a:lstStyle>
            <a:lvl1pPr>
              <a:defRPr>
                <a:solidFill>
                  <a:schemeClr val="bg1"/>
                </a:solidFill>
              </a:defRPr>
            </a:lvl1pPr>
          </a:lstStyle>
          <a:p>
            <a:r>
              <a:rPr lang="zh-CN" altLang="en-US" dirty="0" smtClean="0"/>
              <a:t>单击此处编辑标题</a:t>
            </a:r>
            <a:endParaRPr lang="zh-CN" altLang="en-US" dirty="0"/>
          </a:p>
        </p:txBody>
      </p:sp>
      <p:pic>
        <p:nvPicPr>
          <p:cNvPr id="5" name="Picture 2" descr="C:\Users\Administrator\Pictures\图片2.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节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888" y="1084217"/>
            <a:ext cx="8193541" cy="901338"/>
          </a:xfrm>
          <a:prstGeom prst="rect">
            <a:avLst/>
          </a:prstGeom>
        </p:spPr>
        <p:txBody>
          <a:bodyPr anchor="b"/>
          <a:lstStyle>
            <a:lvl1pPr>
              <a:defRPr sz="3600">
                <a:solidFill>
                  <a:srgbClr val="0070C0"/>
                </a:solidFill>
              </a:defRPr>
            </a:lvl1pPr>
          </a:lstStyle>
          <a:p>
            <a:r>
              <a:rPr lang="zh-CN" altLang="en-US" dirty="0" smtClean="0"/>
              <a:t>单击此处编辑标题</a:t>
            </a:r>
            <a:endParaRPr lang="en-US" dirty="0"/>
          </a:p>
        </p:txBody>
      </p:sp>
      <p:sp>
        <p:nvSpPr>
          <p:cNvPr id="3" name="Text Placeholder 2"/>
          <p:cNvSpPr>
            <a:spLocks noGrp="1"/>
          </p:cNvSpPr>
          <p:nvPr>
            <p:ph type="body" idx="1" hasCustomPrompt="1"/>
          </p:nvPr>
        </p:nvSpPr>
        <p:spPr>
          <a:xfrm>
            <a:off x="623888" y="2272938"/>
            <a:ext cx="7886700" cy="3816714"/>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smtClean="0"/>
              <a:t>单击此处编辑文本</a:t>
            </a: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69875"/>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28775"/>
            <a:ext cx="8229600" cy="47529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descr="C:\Users\Administrator\Pictures\图片3.jp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3.xml"/><Relationship Id="rId1" Type="http://schemas.openxmlformats.org/officeDocument/2006/relationships/tags" Target="../tags/tag7.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3.xml"/><Relationship Id="rId1" Type="http://schemas.openxmlformats.org/officeDocument/2006/relationships/tags" Target="../tags/tag8.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3.xml"/><Relationship Id="rId1" Type="http://schemas.openxmlformats.org/officeDocument/2006/relationships/tags" Target="../tags/tag10.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1.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3.xml"/><Relationship Id="rId1" Type="http://schemas.openxmlformats.org/officeDocument/2006/relationships/tags" Target="../tags/tag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3.xml"/><Relationship Id="rId1" Type="http://schemas.openxmlformats.org/officeDocument/2006/relationships/tags" Target="../tags/tag13.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3.xml"/><Relationship Id="rId1" Type="http://schemas.openxmlformats.org/officeDocument/2006/relationships/tags" Target="../tags/tag14.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3.xml"/><Relationship Id="rId1" Type="http://schemas.openxmlformats.org/officeDocument/2006/relationships/tags" Target="../tags/tag15.xml"/><Relationship Id="rId4" Type="http://schemas.openxmlformats.org/officeDocument/2006/relationships/image" Target="../media/image26.jpeg"/></Relationships>
</file>

<file path=ppt/slides/_rels/slide3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Layout" Target="../slideLayouts/slideLayout3.xml"/><Relationship Id="rId1" Type="http://schemas.openxmlformats.org/officeDocument/2006/relationships/tags" Target="../tags/tag16.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8.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3.xml"/><Relationship Id="rId1" Type="http://schemas.openxmlformats.org/officeDocument/2006/relationships/tags" Target="../tags/tag19.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3.xml"/><Relationship Id="rId1" Type="http://schemas.openxmlformats.org/officeDocument/2006/relationships/tags" Target="../tags/tag20.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3.xml"/><Relationship Id="rId1" Type="http://schemas.openxmlformats.org/officeDocument/2006/relationships/tags" Target="../tags/tag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Layout" Target="../slideLayouts/slideLayout3.xml"/><Relationship Id="rId1" Type="http://schemas.openxmlformats.org/officeDocument/2006/relationships/tags" Target="../tags/tag2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image" Target="../media/image33.png"/><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5.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3.xml"/><Relationship Id="rId1" Type="http://schemas.openxmlformats.org/officeDocument/2006/relationships/tags" Target="../tags/tag26.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Layout" Target="../slideLayouts/slideLayout3.xml"/><Relationship Id="rId1" Type="http://schemas.openxmlformats.org/officeDocument/2006/relationships/tags" Target="../tags/tag27.xml"/><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slideLayout" Target="../slideLayouts/slideLayout3.xml"/><Relationship Id="rId1" Type="http://schemas.openxmlformats.org/officeDocument/2006/relationships/tags" Target="../tags/tag28.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3.xml"/><Relationship Id="rId1" Type="http://schemas.openxmlformats.org/officeDocument/2006/relationships/tags" Target="../tags/tag29.xml"/><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3.xml"/><Relationship Id="rId1"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ctrTitle"/>
          </p:nvPr>
        </p:nvSpPr>
        <p:spPr>
          <a:xfrm>
            <a:off x="258184" y="2842203"/>
            <a:ext cx="8606117" cy="1470025"/>
          </a:xfrm>
        </p:spPr>
        <p:txBody>
          <a:bodyPr/>
          <a:lstStyle/>
          <a:p>
            <a:pPr>
              <a:defRPr/>
            </a:pPr>
            <a:r>
              <a:rPr lang="zh-CN" altLang="en-US" sz="4800" dirty="0">
                <a:solidFill>
                  <a:srgbClr val="00B0F0"/>
                </a:solidFill>
                <a:effectLst>
                  <a:outerShdw blurRad="38100" dist="38100" dir="2700000" algn="tl">
                    <a:srgbClr val="000000">
                      <a:alpha val="43137"/>
                    </a:srgbClr>
                  </a:outerShdw>
                </a:effectLst>
              </a:rPr>
              <a:t>虚拟现实与增强现实技术概论</a:t>
            </a:r>
            <a:endParaRPr lang="zh-CN" altLang="en-US" sz="2400" i="0" dirty="0" smtClean="0">
              <a:solidFill>
                <a:srgbClr val="00B0F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61775" y="182884"/>
            <a:ext cx="8193541" cy="548640"/>
          </a:xfrm>
        </p:spPr>
        <p:txBody>
          <a:bodyPr/>
          <a:lstStyle/>
          <a:p>
            <a:r>
              <a:rPr lang="en-US" altLang="zh-CN" b="1" dirty="0" smtClean="0"/>
              <a:t>3.1</a:t>
            </a:r>
            <a:r>
              <a:rPr lang="zh-CN" altLang="en-US" b="1" dirty="0"/>
              <a:t>图 形 显 示 设 备</a:t>
            </a:r>
            <a:endParaRPr lang="zh-CN" altLang="en-US" sz="3600" dirty="0">
              <a:solidFill>
                <a:srgbClr val="0070C0"/>
              </a:solidFill>
            </a:endParaRPr>
          </a:p>
        </p:txBody>
      </p:sp>
      <p:sp>
        <p:nvSpPr>
          <p:cNvPr id="100" name="文本框 99"/>
          <p:cNvSpPr txBox="1"/>
          <p:nvPr/>
        </p:nvSpPr>
        <p:spPr>
          <a:xfrm>
            <a:off x="2982263" y="5857012"/>
            <a:ext cx="2837626" cy="370840"/>
          </a:xfrm>
          <a:prstGeom prst="rect">
            <a:avLst/>
          </a:prstGeom>
          <a:noFill/>
          <a:ln w="9525">
            <a:noFill/>
          </a:ln>
        </p:spPr>
        <p:txBody>
          <a:bodyPr wrap="square">
            <a:spAutoFit/>
          </a:bodyPr>
          <a:lstStyle/>
          <a:p>
            <a:pPr marL="0" indent="0" algn="l"/>
            <a:r>
              <a:rPr b="0" u="none" dirty="0" err="1"/>
              <a:t>专业级（立体显示）HMD</a:t>
            </a:r>
            <a:endParaRPr b="0" u="none" dirty="0"/>
          </a:p>
        </p:txBody>
      </p:sp>
      <p:pic>
        <p:nvPicPr>
          <p:cNvPr id="3" name="图片 -2147482621" descr="立体显示VR系统"/>
          <p:cNvPicPr>
            <a:picLocks noChangeAspect="1"/>
          </p:cNvPicPr>
          <p:nvPr/>
        </p:nvPicPr>
        <p:blipFill>
          <a:blip r:embed="rId3"/>
          <a:stretch>
            <a:fillRect/>
          </a:stretch>
        </p:blipFill>
        <p:spPr>
          <a:xfrm>
            <a:off x="1591347" y="3650135"/>
            <a:ext cx="5282789" cy="2108188"/>
          </a:xfrm>
          <a:prstGeom prst="rect">
            <a:avLst/>
          </a:prstGeom>
          <a:noFill/>
          <a:ln w="9525">
            <a:noFill/>
          </a:ln>
        </p:spPr>
      </p:pic>
      <p:sp>
        <p:nvSpPr>
          <p:cNvPr id="7" name="矩形 6"/>
          <p:cNvSpPr/>
          <p:nvPr/>
        </p:nvSpPr>
        <p:spPr>
          <a:xfrm>
            <a:off x="736899" y="833755"/>
            <a:ext cx="5201324" cy="480131"/>
          </a:xfrm>
          <a:prstGeom prst="rect">
            <a:avLst/>
          </a:prstGeom>
        </p:spPr>
        <p:txBody>
          <a:bodyPr wrap="square">
            <a:spAutoFit/>
          </a:bodyPr>
          <a:lstStyle/>
          <a:p>
            <a:pPr lvl="0">
              <a:lnSpc>
                <a:spcPct val="90000"/>
              </a:lnSpc>
              <a:spcBef>
                <a:spcPts val="1000"/>
              </a:spcBef>
            </a:pPr>
            <a:r>
              <a:rPr lang="en-US" altLang="zh-CN" sz="2800" b="1" dirty="0" smtClean="0">
                <a:solidFill>
                  <a:srgbClr val="0070C0"/>
                </a:solidFill>
                <a:latin typeface="Times New Roman" pitchFamily="18" charset="0"/>
                <a:cs typeface="Times New Roman" pitchFamily="18" charset="0"/>
              </a:rPr>
              <a:t>2</a:t>
            </a:r>
            <a:r>
              <a:rPr lang="zh-CN" altLang="en-US" sz="2800" b="1" dirty="0" smtClean="0">
                <a:solidFill>
                  <a:srgbClr val="0070C0"/>
                </a:solidFill>
                <a:latin typeface="Times New Roman" pitchFamily="18" charset="0"/>
                <a:cs typeface="Times New Roman" pitchFamily="18" charset="0"/>
              </a:rPr>
              <a:t>．头盔显示</a:t>
            </a:r>
            <a:r>
              <a:rPr lang="zh-CN" altLang="en-US" sz="2800" b="1" dirty="0">
                <a:solidFill>
                  <a:srgbClr val="0070C0"/>
                </a:solidFill>
                <a:latin typeface="Times New Roman" pitchFamily="18" charset="0"/>
                <a:cs typeface="Times New Roman" pitchFamily="18" charset="0"/>
              </a:rPr>
              <a:t>器的显示技术</a:t>
            </a:r>
          </a:p>
        </p:txBody>
      </p:sp>
      <p:sp>
        <p:nvSpPr>
          <p:cNvPr id="8" name="AutoShape 4"/>
          <p:cNvSpPr>
            <a:spLocks noChangeArrowheads="1"/>
          </p:cNvSpPr>
          <p:nvPr>
            <p:custDataLst>
              <p:tags r:id="rId1"/>
            </p:custDataLst>
          </p:nvPr>
        </p:nvSpPr>
        <p:spPr bwMode="white">
          <a:xfrm>
            <a:off x="683260" y="1449771"/>
            <a:ext cx="7578765" cy="1992676"/>
          </a:xfrm>
          <a:prstGeom prst="roundRect">
            <a:avLst>
              <a:gd name="adj" fmla="val 4784"/>
            </a:avLst>
          </a:prstGeom>
          <a:noFill/>
          <a:ln w="38100">
            <a:gradFill>
              <a:gsLst>
                <a:gs pos="0">
                  <a:srgbClr val="00B0F0"/>
                </a:gs>
                <a:gs pos="100000">
                  <a:srgbClr val="00206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65100" h="1270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lvl="0">
              <a:spcBef>
                <a:spcPts val="1000"/>
              </a:spcBef>
              <a:buClr>
                <a:srgbClr val="FF0000"/>
              </a:buClr>
            </a:pPr>
            <a:r>
              <a:rPr lang="zh-CN" altLang="en-US" sz="2000" dirty="0">
                <a:solidFill>
                  <a:srgbClr val="0000CC"/>
                </a:solidFill>
              </a:rPr>
              <a:t>专业</a:t>
            </a:r>
            <a:r>
              <a:rPr lang="zh-CN" altLang="en-US" sz="2000" dirty="0" smtClean="0">
                <a:solidFill>
                  <a:srgbClr val="0000CC"/>
                </a:solidFill>
              </a:rPr>
              <a:t>级</a:t>
            </a:r>
            <a:r>
              <a:rPr lang="zh-CN" altLang="en-US" sz="2000" dirty="0">
                <a:solidFill>
                  <a:srgbClr val="000099"/>
                </a:solidFill>
              </a:rPr>
              <a:t>（立体显示）</a:t>
            </a:r>
            <a:r>
              <a:rPr lang="en-US" altLang="zh-CN" sz="2000" dirty="0" smtClean="0">
                <a:solidFill>
                  <a:srgbClr val="0000CC"/>
                </a:solidFill>
              </a:rPr>
              <a:t>HMD</a:t>
            </a:r>
            <a:r>
              <a:rPr lang="zh-CN" altLang="en-US" sz="2000" dirty="0" smtClean="0">
                <a:solidFill>
                  <a:prstClr val="black"/>
                </a:solidFill>
              </a:rPr>
              <a:t>设备</a:t>
            </a:r>
            <a:r>
              <a:rPr lang="zh-CN" altLang="en-US" sz="2000" dirty="0">
                <a:solidFill>
                  <a:prstClr val="black"/>
                </a:solidFill>
              </a:rPr>
              <a:t>则使用</a:t>
            </a:r>
            <a:r>
              <a:rPr lang="en-US" altLang="zh-CN" sz="2000" dirty="0" smtClean="0">
                <a:solidFill>
                  <a:prstClr val="black"/>
                </a:solidFill>
              </a:rPr>
              <a:t>CRT</a:t>
            </a:r>
            <a:r>
              <a:rPr lang="zh-CN" altLang="en-US" sz="2000" dirty="0" smtClean="0">
                <a:solidFill>
                  <a:prstClr val="black"/>
                </a:solidFill>
              </a:rPr>
              <a:t>显示器</a:t>
            </a:r>
            <a:r>
              <a:rPr lang="zh-CN" altLang="en-US" sz="2000" dirty="0">
                <a:solidFill>
                  <a:prstClr val="black"/>
                </a:solidFill>
              </a:rPr>
              <a:t>，它能产生更高的分辨率，是专门为</a:t>
            </a:r>
            <a:r>
              <a:rPr lang="en-US" altLang="zh-CN" sz="2000" dirty="0">
                <a:solidFill>
                  <a:prstClr val="black"/>
                </a:solidFill>
              </a:rPr>
              <a:t>VR</a:t>
            </a:r>
            <a:r>
              <a:rPr lang="zh-CN" altLang="en-US" sz="2000" dirty="0">
                <a:solidFill>
                  <a:prstClr val="black"/>
                </a:solidFill>
              </a:rPr>
              <a:t>交互设计的，它接受</a:t>
            </a:r>
            <a:r>
              <a:rPr lang="en-US" altLang="zh-CN" sz="2000" dirty="0">
                <a:solidFill>
                  <a:prstClr val="black"/>
                </a:solidFill>
              </a:rPr>
              <a:t>RGB</a:t>
            </a:r>
            <a:r>
              <a:rPr lang="zh-CN" altLang="en-US" sz="2000" dirty="0">
                <a:solidFill>
                  <a:prstClr val="black"/>
                </a:solidFill>
              </a:rPr>
              <a:t>视频输入</a:t>
            </a:r>
            <a:r>
              <a:rPr lang="zh-CN" altLang="en-US" sz="2000" dirty="0" smtClean="0">
                <a:solidFill>
                  <a:prstClr val="black"/>
                </a:solidFill>
              </a:rPr>
              <a:t>。</a:t>
            </a:r>
            <a:endParaRPr lang="en-US" altLang="zh-CN" sz="2000" dirty="0" smtClean="0">
              <a:solidFill>
                <a:prstClr val="black"/>
              </a:solidFill>
            </a:endParaRPr>
          </a:p>
          <a:p>
            <a:pPr lvl="0">
              <a:spcBef>
                <a:spcPts val="1000"/>
              </a:spcBef>
              <a:buClr>
                <a:srgbClr val="FF0000"/>
              </a:buClr>
            </a:pPr>
            <a:r>
              <a:rPr lang="zh-CN" altLang="en-US" sz="2000" dirty="0" smtClean="0">
                <a:solidFill>
                  <a:prstClr val="black"/>
                </a:solidFill>
              </a:rPr>
              <a:t>如下图所示，在</a:t>
            </a:r>
            <a:r>
              <a:rPr lang="zh-CN" altLang="en-US" sz="2000" dirty="0">
                <a:solidFill>
                  <a:prstClr val="black"/>
                </a:solidFill>
              </a:rPr>
              <a:t>图形流中，两个</a:t>
            </a:r>
            <a:r>
              <a:rPr lang="en-US" altLang="zh-CN" sz="2000" dirty="0">
                <a:solidFill>
                  <a:prstClr val="black"/>
                </a:solidFill>
              </a:rPr>
              <a:t>RGB</a:t>
            </a:r>
            <a:r>
              <a:rPr lang="zh-CN" altLang="en-US" sz="2000" dirty="0">
                <a:solidFill>
                  <a:prstClr val="black"/>
                </a:solidFill>
              </a:rPr>
              <a:t>信号被直接发送给</a:t>
            </a:r>
            <a:r>
              <a:rPr lang="en-US" altLang="zh-CN" sz="2000" dirty="0">
                <a:solidFill>
                  <a:prstClr val="black"/>
                </a:solidFill>
              </a:rPr>
              <a:t>HMD</a:t>
            </a:r>
            <a:r>
              <a:rPr lang="zh-CN" altLang="en-US" sz="2000" dirty="0">
                <a:solidFill>
                  <a:prstClr val="black"/>
                </a:solidFill>
              </a:rPr>
              <a:t>控制单元，用于立体观察。通过跟踪用户的头部运动，把位置数据发送给</a:t>
            </a:r>
            <a:r>
              <a:rPr lang="en-US" altLang="zh-CN" sz="2000" dirty="0">
                <a:solidFill>
                  <a:prstClr val="black"/>
                </a:solidFill>
              </a:rPr>
              <a:t>VR</a:t>
            </a:r>
            <a:r>
              <a:rPr lang="zh-CN" altLang="en-US" sz="2000" dirty="0">
                <a:solidFill>
                  <a:prstClr val="black"/>
                </a:solidFill>
              </a:rPr>
              <a:t>引擎，用于图形计算。</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61775" y="182884"/>
            <a:ext cx="8193541" cy="548640"/>
          </a:xfrm>
        </p:spPr>
        <p:txBody>
          <a:bodyPr/>
          <a:lstStyle/>
          <a:p>
            <a:r>
              <a:rPr lang="en-US" altLang="zh-CN" b="1" dirty="0" smtClean="0"/>
              <a:t>3.1</a:t>
            </a:r>
            <a:r>
              <a:rPr lang="zh-CN" altLang="en-US" b="1" dirty="0"/>
              <a:t>图 形 显 示 设 备</a:t>
            </a:r>
            <a:endParaRPr lang="zh-CN" altLang="en-US" sz="3600" dirty="0">
              <a:solidFill>
                <a:srgbClr val="0070C0"/>
              </a:solidFill>
            </a:endParaRPr>
          </a:p>
        </p:txBody>
      </p:sp>
      <p:sp>
        <p:nvSpPr>
          <p:cNvPr id="5" name="矩形 4"/>
          <p:cNvSpPr/>
          <p:nvPr/>
        </p:nvSpPr>
        <p:spPr>
          <a:xfrm>
            <a:off x="683109" y="896672"/>
            <a:ext cx="7879977" cy="480131"/>
          </a:xfrm>
          <a:prstGeom prst="rect">
            <a:avLst/>
          </a:prstGeom>
        </p:spPr>
        <p:txBody>
          <a:bodyPr wrap="square">
            <a:spAutoFit/>
          </a:bodyPr>
          <a:lstStyle/>
          <a:p>
            <a:pPr lvl="0">
              <a:lnSpc>
                <a:spcPct val="90000"/>
              </a:lnSpc>
              <a:spcBef>
                <a:spcPts val="1000"/>
              </a:spcBef>
            </a:pPr>
            <a:r>
              <a:rPr lang="en-US" altLang="zh-CN" sz="2800" dirty="0">
                <a:solidFill>
                  <a:srgbClr val="0070C0"/>
                </a:solidFill>
                <a:latin typeface="Times New Roman" pitchFamily="18" charset="0"/>
                <a:cs typeface="Times New Roman" pitchFamily="18" charset="0"/>
              </a:rPr>
              <a:t>3.1.2  </a:t>
            </a:r>
            <a:r>
              <a:rPr lang="zh-CN" altLang="en-US" sz="2800" dirty="0">
                <a:solidFill>
                  <a:srgbClr val="0070C0"/>
                </a:solidFill>
                <a:latin typeface="Times New Roman" pitchFamily="18" charset="0"/>
                <a:cs typeface="Times New Roman" pitchFamily="18" charset="0"/>
              </a:rPr>
              <a:t>头盔显示</a:t>
            </a:r>
            <a:r>
              <a:rPr lang="zh-CN" altLang="en-US" sz="2800" dirty="0" smtClean="0">
                <a:solidFill>
                  <a:srgbClr val="0070C0"/>
                </a:solidFill>
                <a:latin typeface="Times New Roman" pitchFamily="18" charset="0"/>
                <a:cs typeface="Times New Roman" pitchFamily="18" charset="0"/>
              </a:rPr>
              <a:t>器</a:t>
            </a:r>
            <a:endParaRPr lang="en-US" altLang="zh-CN" sz="2800" dirty="0" smtClean="0">
              <a:solidFill>
                <a:srgbClr val="0070C0"/>
              </a:solidFill>
              <a:latin typeface="Times New Roman" pitchFamily="18" charset="0"/>
              <a:cs typeface="Times New Roman" pitchFamily="18" charset="0"/>
            </a:endParaRPr>
          </a:p>
        </p:txBody>
      </p:sp>
      <p:sp>
        <p:nvSpPr>
          <p:cNvPr id="4" name="矩形 3"/>
          <p:cNvSpPr/>
          <p:nvPr/>
        </p:nvSpPr>
        <p:spPr>
          <a:xfrm>
            <a:off x="539633" y="1955165"/>
            <a:ext cx="7764145" cy="457200"/>
          </a:xfrm>
          <a:prstGeom prst="rect">
            <a:avLst/>
          </a:prstGeom>
        </p:spPr>
        <p:txBody>
          <a:bodyPr wrap="square">
            <a:spAutoFit/>
          </a:bodyPr>
          <a:lstStyle/>
          <a:p>
            <a:pPr lvl="0">
              <a:lnSpc>
                <a:spcPct val="90000"/>
              </a:lnSpc>
              <a:spcBef>
                <a:spcPts val="1000"/>
              </a:spcBef>
            </a:pPr>
            <a:r>
              <a:rPr lang="en-US" altLang="zh-CN" sz="2400" dirty="0">
                <a:solidFill>
                  <a:prstClr val="black"/>
                </a:solidFill>
              </a:rPr>
              <a:t>（1）Virtual Research 1280数字头盔</a:t>
            </a:r>
            <a:endParaRPr lang="zh-CN" altLang="zh-CN" sz="2400" dirty="0">
              <a:solidFill>
                <a:prstClr val="black"/>
              </a:solidFill>
            </a:endParaRPr>
          </a:p>
        </p:txBody>
      </p:sp>
      <p:pic>
        <p:nvPicPr>
          <p:cNvPr id="3074" name="图片 2" descr="VR1280"/>
          <p:cNvPicPr>
            <a:picLocks noChangeAspect="1" noChangeArrowheads="1"/>
          </p:cNvPicPr>
          <p:nvPr/>
        </p:nvPicPr>
        <p:blipFill>
          <a:blip r:embed="rId3">
            <a:extLst>
              <a:ext uri="{28A0092B-C50C-407E-A947-70E740481C1C}">
                <a14:useLocalDpi xmlns:a14="http://schemas.microsoft.com/office/drawing/2010/main" val="0"/>
              </a:ext>
            </a:extLst>
          </a:blip>
          <a:srcRect l="12608" t="8315" r="19214" b="8217"/>
          <a:stretch>
            <a:fillRect/>
          </a:stretch>
        </p:blipFill>
        <p:spPr bwMode="auto">
          <a:xfrm>
            <a:off x="5121030" y="2666753"/>
            <a:ext cx="3399155" cy="2588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文本框 99"/>
          <p:cNvSpPr txBox="1"/>
          <p:nvPr/>
        </p:nvSpPr>
        <p:spPr>
          <a:xfrm>
            <a:off x="6165850" y="5304192"/>
            <a:ext cx="1976755" cy="365760"/>
          </a:xfrm>
          <a:prstGeom prst="rect">
            <a:avLst/>
          </a:prstGeom>
          <a:noFill/>
          <a:ln w="9525">
            <a:noFill/>
          </a:ln>
        </p:spPr>
        <p:txBody>
          <a:bodyPr wrap="square">
            <a:spAutoFit/>
          </a:bodyPr>
          <a:lstStyle/>
          <a:p>
            <a:pPr marL="0" indent="0" algn="l"/>
            <a:r>
              <a:rPr lang="en-US" altLang="zh-CN" b="0" u="none" dirty="0">
                <a:latin typeface="Times New Roman" pitchFamily="18" charset="0"/>
                <a:ea typeface="Times New Roman" pitchFamily="18" charset="0"/>
                <a:cs typeface="Times New Roman" pitchFamily="18" charset="0"/>
              </a:rPr>
              <a:t>VR1280</a:t>
            </a:r>
            <a:r>
              <a:rPr lang="zh-CN" altLang="en-US" b="0" u="none" dirty="0">
                <a:latin typeface="宋体" charset="0"/>
                <a:ea typeface="宋体" charset="0"/>
                <a:cs typeface="宋体" charset="0"/>
              </a:rPr>
              <a:t>数字头盔</a:t>
            </a:r>
          </a:p>
        </p:txBody>
      </p:sp>
      <p:sp>
        <p:nvSpPr>
          <p:cNvPr id="7" name="矩形 6"/>
          <p:cNvSpPr/>
          <p:nvPr/>
        </p:nvSpPr>
        <p:spPr>
          <a:xfrm>
            <a:off x="741877" y="1387561"/>
            <a:ext cx="3249608" cy="480131"/>
          </a:xfrm>
          <a:prstGeom prst="rect">
            <a:avLst/>
          </a:prstGeom>
        </p:spPr>
        <p:txBody>
          <a:bodyPr wrap="none">
            <a:spAutoFit/>
          </a:bodyPr>
          <a:lstStyle/>
          <a:p>
            <a:pPr lvl="0">
              <a:lnSpc>
                <a:spcPct val="90000"/>
              </a:lnSpc>
              <a:spcBef>
                <a:spcPts val="1000"/>
              </a:spcBef>
            </a:pPr>
            <a:r>
              <a:rPr lang="en-US" altLang="zh-CN" sz="2800" b="1" dirty="0">
                <a:solidFill>
                  <a:srgbClr val="0070C0"/>
                </a:solidFill>
                <a:latin typeface="Times New Roman" pitchFamily="18" charset="0"/>
                <a:cs typeface="Times New Roman" pitchFamily="18" charset="0"/>
              </a:rPr>
              <a:t>3</a:t>
            </a:r>
            <a:r>
              <a:rPr lang="zh-CN" altLang="en-US" sz="2800" b="1" dirty="0">
                <a:solidFill>
                  <a:srgbClr val="0070C0"/>
                </a:solidFill>
                <a:latin typeface="Times New Roman" pitchFamily="18" charset="0"/>
                <a:cs typeface="Times New Roman" pitchFamily="18" charset="0"/>
              </a:rPr>
              <a:t>．常见头盔显示器</a:t>
            </a:r>
          </a:p>
        </p:txBody>
      </p:sp>
      <p:sp>
        <p:nvSpPr>
          <p:cNvPr id="10" name="AutoShape 4"/>
          <p:cNvSpPr>
            <a:spLocks noChangeArrowheads="1"/>
          </p:cNvSpPr>
          <p:nvPr>
            <p:custDataLst>
              <p:tags r:id="rId1"/>
            </p:custDataLst>
          </p:nvPr>
        </p:nvSpPr>
        <p:spPr bwMode="white">
          <a:xfrm>
            <a:off x="876526" y="2358515"/>
            <a:ext cx="4266020" cy="3880912"/>
          </a:xfrm>
          <a:prstGeom prst="roundRect">
            <a:avLst>
              <a:gd name="adj" fmla="val 4784"/>
            </a:avLst>
          </a:prstGeom>
          <a:noFill/>
          <a:ln w="38100">
            <a:gradFill>
              <a:gsLst>
                <a:gs pos="0">
                  <a:srgbClr val="00B0F0"/>
                </a:gs>
                <a:gs pos="100000">
                  <a:srgbClr val="00206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65100" h="1270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342900" lvl="0" indent="-342900">
              <a:lnSpc>
                <a:spcPct val="90000"/>
              </a:lnSpc>
              <a:spcBef>
                <a:spcPts val="1000"/>
              </a:spcBef>
              <a:buClr>
                <a:srgbClr val="FF0000"/>
              </a:buClr>
              <a:buFont typeface="Wingdings" panose="05000000000000000000" pitchFamily="2" charset="2"/>
              <a:buChar char="u"/>
            </a:pPr>
            <a:r>
              <a:rPr lang="zh-CN" altLang="en-US" sz="2000" b="1" dirty="0" smtClean="0">
                <a:solidFill>
                  <a:schemeClr val="tx1"/>
                </a:solidFill>
                <a:latin typeface="+mn-ea"/>
                <a:sym typeface="+mn-ea"/>
              </a:rPr>
              <a:t>优点：</a:t>
            </a:r>
            <a:r>
              <a:rPr lang="en-US" altLang="zh-CN" sz="2000" dirty="0" err="1" smtClean="0">
                <a:solidFill>
                  <a:prstClr val="black"/>
                </a:solidFill>
                <a:latin typeface="+mn-ea"/>
                <a:sym typeface="+mn-ea"/>
              </a:rPr>
              <a:t>该产品将</a:t>
            </a:r>
            <a:r>
              <a:rPr lang="en-US" altLang="zh-CN" sz="2000" dirty="0" err="1" smtClean="0">
                <a:solidFill>
                  <a:srgbClr val="000099"/>
                </a:solidFill>
                <a:latin typeface="+mn-ea"/>
                <a:sym typeface="+mn-ea"/>
              </a:rPr>
              <a:t>高亮度</a:t>
            </a:r>
            <a:r>
              <a:rPr lang="en-US" altLang="zh-CN" sz="2000" dirty="0" err="1">
                <a:solidFill>
                  <a:prstClr val="black"/>
                </a:solidFill>
                <a:latin typeface="+mn-ea"/>
                <a:sym typeface="+mn-ea"/>
              </a:rPr>
              <a:t>、</a:t>
            </a:r>
            <a:r>
              <a:rPr lang="en-US" altLang="zh-CN" sz="2000" dirty="0" err="1" smtClean="0">
                <a:solidFill>
                  <a:srgbClr val="000099"/>
                </a:solidFill>
                <a:latin typeface="+mn-ea"/>
                <a:sym typeface="+mn-ea"/>
              </a:rPr>
              <a:t>高分辨率</a:t>
            </a:r>
            <a:r>
              <a:rPr lang="en-US" altLang="zh-CN" sz="2000" dirty="0" err="1" smtClean="0">
                <a:solidFill>
                  <a:prstClr val="black"/>
                </a:solidFill>
                <a:latin typeface="+mn-ea"/>
                <a:sym typeface="+mn-ea"/>
              </a:rPr>
              <a:t>彩色微型显示器与量身设计的光学设备相结合</a:t>
            </a:r>
            <a:r>
              <a:rPr lang="zh-CN" altLang="en-US" sz="2000" dirty="0">
                <a:solidFill>
                  <a:prstClr val="black"/>
                </a:solidFill>
                <a:latin typeface="+mn-ea"/>
                <a:sym typeface="+mn-ea"/>
              </a:rPr>
              <a:t>；使用简便，且比以往的显示系统更加</a:t>
            </a:r>
            <a:r>
              <a:rPr lang="zh-CN" altLang="en-US" sz="2000" dirty="0">
                <a:solidFill>
                  <a:srgbClr val="000099"/>
                </a:solidFill>
                <a:latin typeface="+mn-ea"/>
                <a:sym typeface="+mn-ea"/>
              </a:rPr>
              <a:t>结实</a:t>
            </a:r>
            <a:r>
              <a:rPr lang="zh-CN" altLang="en-US" sz="2000" dirty="0" smtClean="0">
                <a:solidFill>
                  <a:srgbClr val="000099"/>
                </a:solidFill>
                <a:latin typeface="+mn-ea"/>
                <a:sym typeface="+mn-ea"/>
              </a:rPr>
              <a:t>耐用</a:t>
            </a:r>
            <a:r>
              <a:rPr lang="zh-CN" altLang="en-US" sz="2000" dirty="0" smtClean="0">
                <a:solidFill>
                  <a:prstClr val="black"/>
                </a:solidFill>
                <a:latin typeface="+mn-ea"/>
                <a:sym typeface="+mn-ea"/>
              </a:rPr>
              <a:t>；该</a:t>
            </a:r>
            <a:r>
              <a:rPr lang="zh-CN" altLang="en-US" sz="2000" dirty="0">
                <a:solidFill>
                  <a:prstClr val="black"/>
                </a:solidFill>
                <a:latin typeface="+mn-ea"/>
                <a:sym typeface="+mn-ea"/>
              </a:rPr>
              <a:t>产品的佩戴过程</a:t>
            </a:r>
            <a:r>
              <a:rPr lang="zh-CN" altLang="en-US" sz="2000" dirty="0">
                <a:solidFill>
                  <a:srgbClr val="000099"/>
                </a:solidFill>
                <a:latin typeface="+mn-ea"/>
                <a:sym typeface="+mn-ea"/>
              </a:rPr>
              <a:t>只需短短几秒</a:t>
            </a:r>
            <a:r>
              <a:rPr lang="zh-CN" altLang="en-US" sz="2000" dirty="0" smtClean="0">
                <a:solidFill>
                  <a:prstClr val="black"/>
                </a:solidFill>
                <a:latin typeface="+mn-ea"/>
                <a:sym typeface="+mn-ea"/>
              </a:rPr>
              <a:t>，后部</a:t>
            </a:r>
            <a:r>
              <a:rPr lang="zh-CN" altLang="en-US" sz="2000" dirty="0">
                <a:solidFill>
                  <a:prstClr val="black"/>
                </a:solidFill>
                <a:latin typeface="+mn-ea"/>
                <a:sym typeface="+mn-ea"/>
              </a:rPr>
              <a:t>和顶部的棘齿和前额弹簧垫确保佩戴更加牢固和</a:t>
            </a:r>
            <a:r>
              <a:rPr lang="zh-CN" altLang="en-US" sz="2000" dirty="0" smtClean="0">
                <a:solidFill>
                  <a:prstClr val="black"/>
                </a:solidFill>
                <a:latin typeface="+mn-ea"/>
                <a:sym typeface="+mn-ea"/>
              </a:rPr>
              <a:t>舒适；</a:t>
            </a:r>
            <a:r>
              <a:rPr lang="zh-CN" altLang="en-US" sz="2000" dirty="0">
                <a:solidFill>
                  <a:prstClr val="black"/>
                </a:solidFill>
                <a:latin typeface="+mn-ea"/>
                <a:sym typeface="+mn-ea"/>
              </a:rPr>
              <a:t>用户可进行快捷精确的调整，通过调整瞳距还可同时调整良视距离，以适应镜片需求。</a:t>
            </a:r>
            <a:endParaRPr lang="en-US" altLang="zh-CN" sz="2000" dirty="0" smtClean="0">
              <a:solidFill>
                <a:prstClr val="black"/>
              </a:solidFill>
              <a:latin typeface="+mn-ea"/>
              <a:sym typeface="+mn-ea"/>
            </a:endParaRPr>
          </a:p>
          <a:p>
            <a:pPr marL="342900" lvl="0" indent="-342900">
              <a:lnSpc>
                <a:spcPct val="90000"/>
              </a:lnSpc>
              <a:spcBef>
                <a:spcPts val="1000"/>
              </a:spcBef>
              <a:buClr>
                <a:srgbClr val="FF0000"/>
              </a:buClr>
              <a:buFont typeface="Wingdings" panose="05000000000000000000" pitchFamily="2" charset="2"/>
              <a:buChar char="u"/>
            </a:pPr>
            <a:r>
              <a:rPr lang="zh-CN" altLang="en-US" sz="2000" b="1" dirty="0" smtClean="0">
                <a:solidFill>
                  <a:schemeClr val="tx1"/>
                </a:solidFill>
                <a:latin typeface="+mn-ea"/>
                <a:sym typeface="+mn-ea"/>
              </a:rPr>
              <a:t>应用：</a:t>
            </a:r>
            <a:r>
              <a:rPr lang="zh-CN" altLang="en-US" sz="2000" dirty="0" smtClean="0">
                <a:solidFill>
                  <a:prstClr val="black"/>
                </a:solidFill>
                <a:latin typeface="+mn-ea"/>
                <a:sym typeface="+mn-ea"/>
              </a:rPr>
              <a:t>可用</a:t>
            </a:r>
            <a:r>
              <a:rPr lang="zh-CN" altLang="en-US" sz="2000" dirty="0">
                <a:solidFill>
                  <a:prstClr val="black"/>
                </a:solidFill>
                <a:latin typeface="+mn-ea"/>
                <a:sym typeface="+mn-ea"/>
              </a:rPr>
              <a:t>于医疗、游戏产业以及建筑专案的设计规划、虚拟现实模拟训练等领域。</a:t>
            </a:r>
            <a:endParaRPr lang="en-US" altLang="zh-CN" sz="2000" dirty="0">
              <a:solidFill>
                <a:prstClr val="black"/>
              </a:solidFill>
              <a:latin typeface="+mn-ea"/>
              <a:sym typeface="+mn-ea"/>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623888" y="1084217"/>
            <a:ext cx="7486650" cy="4429125"/>
          </a:xfrm>
          <a:prstGeom prst="rect">
            <a:avLst/>
          </a:prstGeom>
        </p:spPr>
      </p:pic>
      <p:sp>
        <p:nvSpPr>
          <p:cNvPr id="3" name="文本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29359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623888" y="806302"/>
            <a:ext cx="5734050" cy="5181600"/>
          </a:xfrm>
          <a:prstGeom prst="rect">
            <a:avLst/>
          </a:prstGeom>
        </p:spPr>
      </p:pic>
    </p:spTree>
    <p:extLst>
      <p:ext uri="{BB962C8B-B14F-4D97-AF65-F5344CB8AC3E}">
        <p14:creationId xmlns:p14="http://schemas.microsoft.com/office/powerpoint/2010/main" val="3341813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425303" y="421240"/>
            <a:ext cx="8059478" cy="5845850"/>
          </a:xfrm>
          <a:prstGeom prst="rect">
            <a:avLst/>
          </a:prstGeom>
        </p:spPr>
      </p:pic>
    </p:spTree>
    <p:extLst>
      <p:ext uri="{BB962C8B-B14F-4D97-AF65-F5344CB8AC3E}">
        <p14:creationId xmlns:p14="http://schemas.microsoft.com/office/powerpoint/2010/main" val="973154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439050" y="898753"/>
            <a:ext cx="6184494" cy="5406570"/>
          </a:xfrm>
          <a:prstGeom prst="rect">
            <a:avLst/>
          </a:prstGeom>
        </p:spPr>
      </p:pic>
    </p:spTree>
    <p:extLst>
      <p:ext uri="{BB962C8B-B14F-4D97-AF65-F5344CB8AC3E}">
        <p14:creationId xmlns:p14="http://schemas.microsoft.com/office/powerpoint/2010/main" val="2552070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833257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61775" y="182884"/>
            <a:ext cx="8193541" cy="548640"/>
          </a:xfrm>
        </p:spPr>
        <p:txBody>
          <a:bodyPr/>
          <a:lstStyle/>
          <a:p>
            <a:r>
              <a:rPr lang="en-US" altLang="zh-CN" b="1" dirty="0" smtClean="0"/>
              <a:t>3.1</a:t>
            </a:r>
            <a:r>
              <a:rPr lang="zh-CN" altLang="en-US" b="1" dirty="0"/>
              <a:t>图 形 显 示 设 备</a:t>
            </a:r>
            <a:endParaRPr lang="zh-CN" altLang="en-US" sz="3600" dirty="0">
              <a:solidFill>
                <a:srgbClr val="0070C0"/>
              </a:solidFill>
            </a:endParaRPr>
          </a:p>
        </p:txBody>
      </p:sp>
      <p:sp>
        <p:nvSpPr>
          <p:cNvPr id="5" name="矩形 4"/>
          <p:cNvSpPr/>
          <p:nvPr/>
        </p:nvSpPr>
        <p:spPr>
          <a:xfrm>
            <a:off x="683109" y="821366"/>
            <a:ext cx="7879977" cy="1004570"/>
          </a:xfrm>
          <a:prstGeom prst="rect">
            <a:avLst/>
          </a:prstGeom>
        </p:spPr>
        <p:txBody>
          <a:bodyPr wrap="square">
            <a:spAutoFit/>
          </a:bodyPr>
          <a:lstStyle/>
          <a:p>
            <a:pPr lvl="0">
              <a:lnSpc>
                <a:spcPct val="90000"/>
              </a:lnSpc>
              <a:spcBef>
                <a:spcPts val="1000"/>
              </a:spcBef>
            </a:pPr>
            <a:r>
              <a:rPr lang="en-US" altLang="zh-CN" sz="2800" b="1" dirty="0" smtClean="0">
                <a:solidFill>
                  <a:srgbClr val="0070C0"/>
                </a:solidFill>
                <a:latin typeface="Times New Roman" pitchFamily="18" charset="0"/>
                <a:cs typeface="Times New Roman" pitchFamily="18" charset="0"/>
                <a:sym typeface="+mn-ea"/>
              </a:rPr>
              <a:t>3</a:t>
            </a:r>
            <a:r>
              <a:rPr lang="zh-CN" altLang="en-US" sz="2800" b="1" dirty="0" smtClean="0">
                <a:solidFill>
                  <a:srgbClr val="0070C0"/>
                </a:solidFill>
                <a:latin typeface="Times New Roman" pitchFamily="18" charset="0"/>
                <a:cs typeface="Times New Roman" pitchFamily="18" charset="0"/>
                <a:sym typeface="+mn-ea"/>
              </a:rPr>
              <a:t>．</a:t>
            </a:r>
            <a:r>
              <a:rPr sz="2800" b="1" dirty="0">
                <a:solidFill>
                  <a:srgbClr val="0070C0"/>
                </a:solidFill>
                <a:latin typeface="Times New Roman" pitchFamily="18" charset="0"/>
                <a:cs typeface="Times New Roman" pitchFamily="18" charset="0"/>
                <a:sym typeface="+mn-ea"/>
              </a:rPr>
              <a:t>常见头盔显示器</a:t>
            </a:r>
            <a:endParaRPr lang="en-US" altLang="zh-CN" sz="2800" dirty="0" smtClean="0">
              <a:solidFill>
                <a:srgbClr val="0070C0"/>
              </a:solidFill>
              <a:latin typeface="Times New Roman" pitchFamily="18" charset="0"/>
              <a:cs typeface="Times New Roman" pitchFamily="18" charset="0"/>
            </a:endParaRPr>
          </a:p>
          <a:p>
            <a:pPr lvl="0">
              <a:lnSpc>
                <a:spcPct val="90000"/>
              </a:lnSpc>
              <a:spcBef>
                <a:spcPts val="1000"/>
              </a:spcBef>
            </a:pPr>
            <a:r>
              <a:rPr lang="zh-CN" altLang="en-US" sz="2800" dirty="0" err="1">
                <a:solidFill>
                  <a:schemeClr val="tx1"/>
                </a:solidFill>
                <a:latin typeface="Times New Roman" pitchFamily="18" charset="0"/>
                <a:cs typeface="Times New Roman" pitchFamily="18" charset="0"/>
              </a:rPr>
              <a:t>（</a:t>
            </a:r>
            <a:r>
              <a:rPr lang="en-US" altLang="zh-CN" sz="2800" dirty="0" err="1">
                <a:solidFill>
                  <a:schemeClr val="tx1"/>
                </a:solidFill>
                <a:latin typeface="Times New Roman" pitchFamily="18" charset="0"/>
                <a:cs typeface="Times New Roman" pitchFamily="18" charset="0"/>
              </a:rPr>
              <a:t>2</a:t>
            </a:r>
            <a:r>
              <a:rPr lang="zh-CN" altLang="en-US" sz="2800" dirty="0" err="1">
                <a:solidFill>
                  <a:schemeClr val="tx1"/>
                </a:solidFill>
                <a:latin typeface="Times New Roman" pitchFamily="18" charset="0"/>
                <a:cs typeface="Times New Roman" pitchFamily="18" charset="0"/>
              </a:rPr>
              <a:t>）</a:t>
            </a:r>
            <a:r>
              <a:rPr lang="en-US" altLang="zh-CN" sz="2800" dirty="0" err="1">
                <a:solidFill>
                  <a:schemeClr val="tx1"/>
                </a:solidFill>
                <a:latin typeface="Times New Roman" pitchFamily="18" charset="0"/>
                <a:cs typeface="Times New Roman" pitchFamily="18" charset="0"/>
              </a:rPr>
              <a:t>eMagin</a:t>
            </a:r>
            <a:r>
              <a:rPr lang="zh-CN" altLang="en-US" sz="2800" dirty="0">
                <a:solidFill>
                  <a:schemeClr val="tx1"/>
                </a:solidFill>
                <a:latin typeface="Times New Roman" pitchFamily="18" charset="0"/>
                <a:cs typeface="Times New Roman" pitchFamily="18" charset="0"/>
              </a:rPr>
              <a:t>数字头盔</a:t>
            </a:r>
            <a:endParaRPr lang="zh-CN" altLang="en-US" sz="2800" dirty="0" smtClean="0">
              <a:solidFill>
                <a:schemeClr val="tx1"/>
              </a:solidFill>
              <a:latin typeface="Times New Roman" pitchFamily="18" charset="0"/>
              <a:cs typeface="Times New Roman" pitchFamily="18" charset="0"/>
            </a:endParaRPr>
          </a:p>
        </p:txBody>
      </p:sp>
      <p:pic>
        <p:nvPicPr>
          <p:cNvPr id="4098" name="图片 3" descr="emagin1"/>
          <p:cNvPicPr>
            <a:picLocks noChangeAspect="1" noChangeArrowheads="1"/>
          </p:cNvPicPr>
          <p:nvPr/>
        </p:nvPicPr>
        <p:blipFill>
          <a:blip r:embed="rId3">
            <a:extLst>
              <a:ext uri="{28A0092B-C50C-407E-A947-70E740481C1C}">
                <a14:useLocalDpi xmlns:a14="http://schemas.microsoft.com/office/drawing/2010/main" val="0"/>
              </a:ext>
            </a:extLst>
          </a:blip>
          <a:srcRect t="7281"/>
          <a:stretch>
            <a:fillRect/>
          </a:stretch>
        </p:blipFill>
        <p:spPr bwMode="auto">
          <a:xfrm>
            <a:off x="1894801" y="4073044"/>
            <a:ext cx="1838104" cy="1934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图片 4" descr="emagin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9420" y="4103604"/>
            <a:ext cx="3346450" cy="1923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文本框 99"/>
          <p:cNvSpPr txBox="1"/>
          <p:nvPr/>
        </p:nvSpPr>
        <p:spPr>
          <a:xfrm>
            <a:off x="2936838" y="6118496"/>
            <a:ext cx="3324113" cy="365760"/>
          </a:xfrm>
          <a:prstGeom prst="rect">
            <a:avLst/>
          </a:prstGeom>
          <a:noFill/>
          <a:ln w="9525">
            <a:noFill/>
          </a:ln>
        </p:spPr>
        <p:txBody>
          <a:bodyPr wrap="square">
            <a:spAutoFit/>
          </a:bodyPr>
          <a:lstStyle/>
          <a:p>
            <a:pPr marL="0" indent="0" algn="l"/>
            <a:r>
              <a:rPr lang="en-US" altLang="zh-CN" b="0" u="none" dirty="0" err="1">
                <a:latin typeface="Times New Roman" pitchFamily="18" charset="0"/>
                <a:ea typeface="Times New Roman" pitchFamily="18" charset="0"/>
                <a:cs typeface="Times New Roman" pitchFamily="18" charset="0"/>
              </a:rPr>
              <a:t>eMagin</a:t>
            </a:r>
            <a:r>
              <a:rPr lang="en-US" altLang="zh-CN" b="0" u="none" dirty="0">
                <a:latin typeface="Times New Roman" pitchFamily="18" charset="0"/>
                <a:ea typeface="Times New Roman" pitchFamily="18" charset="0"/>
                <a:cs typeface="Times New Roman" pitchFamily="18" charset="0"/>
              </a:rPr>
              <a:t> Z800 3D </a:t>
            </a:r>
            <a:r>
              <a:rPr lang="en-US" altLang="zh-CN" b="0" u="none" dirty="0" smtClean="0">
                <a:latin typeface="Times New Roman" pitchFamily="18" charset="0"/>
                <a:ea typeface="Times New Roman" pitchFamily="18" charset="0"/>
                <a:cs typeface="Times New Roman" pitchFamily="18" charset="0"/>
              </a:rPr>
              <a:t>Visor</a:t>
            </a:r>
            <a:r>
              <a:rPr lang="zh-CN" altLang="en-US" b="0" u="none" dirty="0" smtClean="0">
                <a:latin typeface="Times New Roman" pitchFamily="18" charset="0"/>
                <a:ea typeface="Times New Roman" pitchFamily="18" charset="0"/>
                <a:cs typeface="Times New Roman" pitchFamily="18" charset="0"/>
              </a:rPr>
              <a:t>数字头盔</a:t>
            </a:r>
            <a:endParaRPr lang="en-US" altLang="zh-CN" b="0" u="none" dirty="0">
              <a:latin typeface="Times New Roman" pitchFamily="18" charset="0"/>
              <a:ea typeface="Times New Roman" pitchFamily="18" charset="0"/>
              <a:cs typeface="Times New Roman" pitchFamily="18" charset="0"/>
            </a:endParaRPr>
          </a:p>
        </p:txBody>
      </p:sp>
      <p:sp>
        <p:nvSpPr>
          <p:cNvPr id="8" name="AutoShape 4"/>
          <p:cNvSpPr>
            <a:spLocks noChangeArrowheads="1"/>
          </p:cNvSpPr>
          <p:nvPr>
            <p:custDataLst>
              <p:tags r:id="rId1"/>
            </p:custDataLst>
          </p:nvPr>
        </p:nvSpPr>
        <p:spPr bwMode="white">
          <a:xfrm>
            <a:off x="844252" y="1879727"/>
            <a:ext cx="7503682" cy="1783366"/>
          </a:xfrm>
          <a:prstGeom prst="roundRect">
            <a:avLst>
              <a:gd name="adj" fmla="val 4784"/>
            </a:avLst>
          </a:prstGeom>
          <a:noFill/>
          <a:ln w="38100">
            <a:gradFill>
              <a:gsLst>
                <a:gs pos="0">
                  <a:srgbClr val="00B0F0"/>
                </a:gs>
                <a:gs pos="100000">
                  <a:srgbClr val="00206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65100" h="1270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342900" lvl="0" indent="-342900">
              <a:lnSpc>
                <a:spcPct val="90000"/>
              </a:lnSpc>
              <a:spcBef>
                <a:spcPts val="1000"/>
              </a:spcBef>
              <a:buClr>
                <a:srgbClr val="FF0000"/>
              </a:buClr>
              <a:buFont typeface="Wingdings" panose="05000000000000000000" pitchFamily="2" charset="2"/>
              <a:buChar char="u"/>
            </a:pPr>
            <a:r>
              <a:rPr lang="zh-CN" altLang="en-US" sz="2000" b="1" dirty="0" smtClean="0">
                <a:solidFill>
                  <a:schemeClr val="tx1"/>
                </a:solidFill>
              </a:rPr>
              <a:t>优点</a:t>
            </a:r>
            <a:r>
              <a:rPr lang="zh-CN" altLang="en-US" sz="2000" b="1" dirty="0">
                <a:solidFill>
                  <a:schemeClr val="tx1"/>
                </a:solidFill>
              </a:rPr>
              <a:t>：</a:t>
            </a:r>
            <a:r>
              <a:rPr lang="zh-CN" altLang="en-US" sz="2000" dirty="0">
                <a:solidFill>
                  <a:schemeClr val="tx1"/>
                </a:solidFill>
              </a:rPr>
              <a:t>搭配高灵敏度头部追踪装置，可为用户提供</a:t>
            </a:r>
            <a:r>
              <a:rPr lang="en-US" altLang="zh-CN" sz="2000" dirty="0">
                <a:solidFill>
                  <a:srgbClr val="000099"/>
                </a:solidFill>
              </a:rPr>
              <a:t>360°</a:t>
            </a:r>
            <a:r>
              <a:rPr lang="zh-CN" altLang="en-US" sz="2000" dirty="0">
                <a:solidFill>
                  <a:srgbClr val="000099"/>
                </a:solidFill>
              </a:rPr>
              <a:t>图像</a:t>
            </a:r>
            <a:r>
              <a:rPr lang="zh-CN" altLang="en-US" sz="2000" dirty="0" smtClean="0">
                <a:solidFill>
                  <a:srgbClr val="000099"/>
                </a:solidFill>
              </a:rPr>
              <a:t>追踪</a:t>
            </a:r>
            <a:r>
              <a:rPr lang="zh-CN" altLang="en-US" sz="2000" dirty="0" smtClean="0">
                <a:solidFill>
                  <a:schemeClr val="tx1"/>
                </a:solidFill>
              </a:rPr>
              <a:t>；</a:t>
            </a:r>
            <a:r>
              <a:rPr lang="zh-CN" altLang="en-US" sz="2000" dirty="0" smtClean="0">
                <a:solidFill>
                  <a:prstClr val="black"/>
                </a:solidFill>
              </a:rPr>
              <a:t>使</a:t>
            </a:r>
            <a:r>
              <a:rPr lang="zh-CN" altLang="en-US" sz="2000" dirty="0">
                <a:solidFill>
                  <a:prstClr val="black"/>
                </a:solidFill>
              </a:rPr>
              <a:t>用户</a:t>
            </a:r>
            <a:r>
              <a:rPr lang="zh-CN" altLang="en-US" sz="2000" dirty="0">
                <a:solidFill>
                  <a:srgbClr val="000099"/>
                </a:solidFill>
              </a:rPr>
              <a:t>摆脱了传统头戴式显示器的束缚</a:t>
            </a:r>
            <a:r>
              <a:rPr lang="zh-CN" altLang="en-US" sz="2000" dirty="0">
                <a:solidFill>
                  <a:prstClr val="black"/>
                </a:solidFill>
              </a:rPr>
              <a:t>，游戏用户可体验身临其境的虚拟现实环境</a:t>
            </a:r>
            <a:r>
              <a:rPr lang="zh-CN" altLang="en-US" sz="2000" dirty="0" smtClean="0">
                <a:solidFill>
                  <a:prstClr val="black"/>
                </a:solidFill>
              </a:rPr>
              <a:t>；</a:t>
            </a:r>
            <a:r>
              <a:rPr lang="en-US" altLang="zh-CN" sz="2000" dirty="0" smtClean="0">
                <a:solidFill>
                  <a:prstClr val="black"/>
                </a:solidFill>
              </a:rPr>
              <a:t>PC</a:t>
            </a:r>
            <a:r>
              <a:rPr lang="zh-CN" altLang="en-US" sz="2000" dirty="0" smtClean="0">
                <a:solidFill>
                  <a:prstClr val="black"/>
                </a:solidFill>
              </a:rPr>
              <a:t>用户则可以在不受限制的环境中工作和体验虚拟现实环境。</a:t>
            </a:r>
            <a:endParaRPr lang="en-US" altLang="zh-CN" sz="2000" dirty="0" smtClean="0">
              <a:solidFill>
                <a:prstClr val="black"/>
              </a:solidFill>
            </a:endParaRPr>
          </a:p>
          <a:p>
            <a:pPr marL="342900" lvl="0" indent="-342900">
              <a:lnSpc>
                <a:spcPct val="90000"/>
              </a:lnSpc>
              <a:spcBef>
                <a:spcPts val="1000"/>
              </a:spcBef>
              <a:buClr>
                <a:srgbClr val="FF0000"/>
              </a:buClr>
              <a:buFont typeface="Wingdings" panose="05000000000000000000" pitchFamily="2" charset="2"/>
              <a:buChar char="u"/>
            </a:pPr>
            <a:r>
              <a:rPr lang="zh-CN" altLang="en-US" sz="2000" b="1" dirty="0">
                <a:solidFill>
                  <a:prstClr val="black"/>
                </a:solidFill>
              </a:rPr>
              <a:t>应用：</a:t>
            </a:r>
            <a:r>
              <a:rPr lang="zh-CN" altLang="en-US" sz="2000" dirty="0">
                <a:solidFill>
                  <a:prstClr val="black"/>
                </a:solidFill>
              </a:rPr>
              <a:t>适用于</a:t>
            </a:r>
            <a:r>
              <a:rPr lang="en-US" altLang="zh-CN" sz="2000" dirty="0">
                <a:solidFill>
                  <a:prstClr val="black"/>
                </a:solidFill>
              </a:rPr>
              <a:t>3D</a:t>
            </a:r>
            <a:r>
              <a:rPr lang="zh-CN" altLang="en-US" sz="2000" dirty="0">
                <a:solidFill>
                  <a:prstClr val="black"/>
                </a:solidFill>
              </a:rPr>
              <a:t>游戏、模拟训练、工业仿真及商业应用领域。</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2"/>
          <a:stretch>
            <a:fillRect/>
          </a:stretch>
        </p:blipFill>
        <p:spPr>
          <a:xfrm>
            <a:off x="751589" y="721131"/>
            <a:ext cx="7488644" cy="5790768"/>
          </a:xfrm>
          <a:prstGeom prst="rect">
            <a:avLst/>
          </a:prstGeom>
        </p:spPr>
      </p:pic>
    </p:spTree>
    <p:extLst>
      <p:ext uri="{BB962C8B-B14F-4D97-AF65-F5344CB8AC3E}">
        <p14:creationId xmlns:p14="http://schemas.microsoft.com/office/powerpoint/2010/main" val="18808220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471930" y="758825"/>
            <a:ext cx="8391525" cy="5686425"/>
          </a:xfrm>
          <a:prstGeom prst="rect">
            <a:avLst/>
          </a:prstGeom>
        </p:spPr>
      </p:pic>
    </p:spTree>
    <p:extLst>
      <p:ext uri="{BB962C8B-B14F-4D97-AF65-F5344CB8AC3E}">
        <p14:creationId xmlns:p14="http://schemas.microsoft.com/office/powerpoint/2010/main" val="4120567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331727" y="2979870"/>
            <a:ext cx="7886700" cy="1048304"/>
          </a:xfrm>
        </p:spPr>
        <p:txBody>
          <a:bodyPr>
            <a:normAutofit/>
          </a:bodyPr>
          <a:lstStyle/>
          <a:p>
            <a:pPr>
              <a:defRPr/>
            </a:pPr>
            <a:r>
              <a:rPr lang="zh-CN" altLang="en-US" sz="4000" i="0" dirty="0" smtClean="0">
                <a:solidFill>
                  <a:schemeClr val="bg1"/>
                </a:solidFill>
                <a:effectLst>
                  <a:outerShdw blurRad="38100" dist="38100" dir="2700000" algn="tl">
                    <a:srgbClr val="000000">
                      <a:alpha val="43137"/>
                    </a:srgbClr>
                  </a:outerShdw>
                </a:effectLst>
              </a:rPr>
              <a:t>第</a:t>
            </a:r>
            <a:r>
              <a:rPr lang="en-US" altLang="zh-CN" sz="4000" i="0" dirty="0" smtClean="0">
                <a:solidFill>
                  <a:schemeClr val="bg1"/>
                </a:solidFill>
                <a:effectLst>
                  <a:outerShdw blurRad="38100" dist="38100" dir="2700000" algn="tl">
                    <a:srgbClr val="000000">
                      <a:alpha val="43137"/>
                    </a:srgbClr>
                  </a:outerShdw>
                </a:effectLst>
              </a:rPr>
              <a:t>3</a:t>
            </a:r>
            <a:r>
              <a:rPr lang="zh-CN" altLang="en-US" sz="4000" dirty="0" smtClean="0">
                <a:effectLst>
                  <a:outerShdw blurRad="38100" dist="38100" dir="2700000" algn="tl">
                    <a:srgbClr val="000000">
                      <a:alpha val="43137"/>
                    </a:srgbClr>
                  </a:outerShdw>
                </a:effectLst>
              </a:rPr>
              <a:t>章 虚拟</a:t>
            </a:r>
            <a:r>
              <a:rPr lang="zh-CN" altLang="en-US" sz="4000" dirty="0">
                <a:effectLst>
                  <a:outerShdw blurRad="38100" dist="38100" dir="2700000" algn="tl">
                    <a:srgbClr val="000000">
                      <a:alpha val="43137"/>
                    </a:srgbClr>
                  </a:outerShdw>
                </a:effectLst>
              </a:rPr>
              <a:t>现实系统的输出设备</a:t>
            </a:r>
            <a:endParaRPr lang="zh-CN" altLang="en-US" sz="4000" i="0" dirty="0">
              <a:solidFill>
                <a:schemeClr val="bg1"/>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0" y="637952"/>
            <a:ext cx="8976653" cy="5656521"/>
          </a:xfrm>
          <a:prstGeom prst="rect">
            <a:avLst/>
          </a:prstGeom>
        </p:spPr>
      </p:pic>
    </p:spTree>
    <p:extLst>
      <p:ext uri="{BB962C8B-B14F-4D97-AF65-F5344CB8AC3E}">
        <p14:creationId xmlns:p14="http://schemas.microsoft.com/office/powerpoint/2010/main" val="36364912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61775" y="182884"/>
            <a:ext cx="8193541" cy="548640"/>
          </a:xfrm>
        </p:spPr>
        <p:txBody>
          <a:bodyPr/>
          <a:lstStyle/>
          <a:p>
            <a:r>
              <a:rPr lang="en-US" altLang="zh-CN" b="1" dirty="0" smtClean="0"/>
              <a:t>3.1</a:t>
            </a:r>
            <a:r>
              <a:rPr lang="zh-CN" altLang="en-US" b="1" dirty="0"/>
              <a:t>图 形 显 示 设 备</a:t>
            </a:r>
            <a:endParaRPr lang="zh-CN" altLang="en-US" sz="3600" dirty="0">
              <a:solidFill>
                <a:srgbClr val="0070C0"/>
              </a:solidFill>
            </a:endParaRPr>
          </a:p>
        </p:txBody>
      </p:sp>
      <p:sp>
        <p:nvSpPr>
          <p:cNvPr id="5" name="矩形 4"/>
          <p:cNvSpPr/>
          <p:nvPr/>
        </p:nvSpPr>
        <p:spPr>
          <a:xfrm>
            <a:off x="683109" y="821366"/>
            <a:ext cx="7879977" cy="1004570"/>
          </a:xfrm>
          <a:prstGeom prst="rect">
            <a:avLst/>
          </a:prstGeom>
        </p:spPr>
        <p:txBody>
          <a:bodyPr wrap="square">
            <a:spAutoFit/>
          </a:bodyPr>
          <a:lstStyle/>
          <a:p>
            <a:pPr lvl="0">
              <a:lnSpc>
                <a:spcPct val="90000"/>
              </a:lnSpc>
              <a:spcBef>
                <a:spcPts val="1000"/>
              </a:spcBef>
            </a:pPr>
            <a:r>
              <a:rPr lang="en-US" altLang="zh-CN" sz="2800" b="1" dirty="0" smtClean="0">
                <a:solidFill>
                  <a:srgbClr val="0070C0"/>
                </a:solidFill>
                <a:latin typeface="Times New Roman" pitchFamily="18" charset="0"/>
                <a:cs typeface="Times New Roman" pitchFamily="18" charset="0"/>
                <a:sym typeface="+mn-ea"/>
              </a:rPr>
              <a:t>3</a:t>
            </a:r>
            <a:r>
              <a:rPr lang="zh-CN" altLang="en-US" sz="2800" b="1" dirty="0" smtClean="0">
                <a:solidFill>
                  <a:srgbClr val="0070C0"/>
                </a:solidFill>
                <a:latin typeface="Times New Roman" pitchFamily="18" charset="0"/>
                <a:cs typeface="Times New Roman" pitchFamily="18" charset="0"/>
                <a:sym typeface="+mn-ea"/>
              </a:rPr>
              <a:t>．</a:t>
            </a:r>
            <a:r>
              <a:rPr sz="2800" b="1" dirty="0">
                <a:solidFill>
                  <a:srgbClr val="0070C0"/>
                </a:solidFill>
                <a:latin typeface="Times New Roman" pitchFamily="18" charset="0"/>
                <a:cs typeface="Times New Roman" pitchFamily="18" charset="0"/>
                <a:sym typeface="+mn-ea"/>
              </a:rPr>
              <a:t>常见头盔显示器</a:t>
            </a:r>
            <a:endParaRPr lang="en-US" altLang="zh-CN" sz="2800" dirty="0" smtClean="0">
              <a:solidFill>
                <a:srgbClr val="0070C0"/>
              </a:solidFill>
              <a:latin typeface="Times New Roman" pitchFamily="18" charset="0"/>
              <a:cs typeface="Times New Roman" pitchFamily="18" charset="0"/>
            </a:endParaRPr>
          </a:p>
          <a:p>
            <a:pPr lvl="0">
              <a:lnSpc>
                <a:spcPct val="90000"/>
              </a:lnSpc>
              <a:spcBef>
                <a:spcPts val="1000"/>
              </a:spcBef>
            </a:pPr>
            <a:r>
              <a:rPr lang="en-US" sz="2800" dirty="0">
                <a:solidFill>
                  <a:schemeClr val="tx1"/>
                </a:solidFill>
                <a:latin typeface="Times New Roman" pitchFamily="18" charset="0"/>
                <a:cs typeface="Times New Roman" pitchFamily="18" charset="0"/>
              </a:rPr>
              <a:t>(3)</a:t>
            </a:r>
            <a:r>
              <a:rPr lang="en-US" altLang="zh-CN" sz="2800" dirty="0" err="1">
                <a:solidFill>
                  <a:schemeClr val="tx1"/>
                </a:solidFill>
                <a:latin typeface="Times New Roman" pitchFamily="18" charset="0"/>
                <a:cs typeface="Times New Roman" pitchFamily="18" charset="0"/>
              </a:rPr>
              <a:t>Liteye</a:t>
            </a:r>
            <a:r>
              <a:rPr lang="zh-CN" altLang="en-US" sz="2800" dirty="0">
                <a:solidFill>
                  <a:schemeClr val="tx1"/>
                </a:solidFill>
                <a:latin typeface="Times New Roman" pitchFamily="18" charset="0"/>
                <a:cs typeface="Times New Roman" pitchFamily="18" charset="0"/>
              </a:rPr>
              <a:t>单目穿透式头盔</a:t>
            </a:r>
            <a:endParaRPr lang="zh-CN" altLang="en-US" sz="2800" dirty="0" smtClean="0">
              <a:solidFill>
                <a:schemeClr val="tx1"/>
              </a:solidFill>
              <a:latin typeface="Times New Roman" pitchFamily="18" charset="0"/>
              <a:cs typeface="Times New Roman" pitchFamily="18" charset="0"/>
            </a:endParaRPr>
          </a:p>
        </p:txBody>
      </p:sp>
      <p:pic>
        <p:nvPicPr>
          <p:cNvPr id="5122" name="图片 5" descr="litey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796" y="4221665"/>
            <a:ext cx="4166684" cy="1876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图片 6" descr="liteye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2212" y="4221665"/>
            <a:ext cx="2862690" cy="1797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文本框 99"/>
          <p:cNvSpPr txBox="1"/>
          <p:nvPr/>
        </p:nvSpPr>
        <p:spPr>
          <a:xfrm>
            <a:off x="2955767" y="6083528"/>
            <a:ext cx="4144271" cy="369332"/>
          </a:xfrm>
          <a:prstGeom prst="rect">
            <a:avLst/>
          </a:prstGeom>
          <a:noFill/>
          <a:ln w="9525">
            <a:noFill/>
          </a:ln>
        </p:spPr>
        <p:txBody>
          <a:bodyPr wrap="square">
            <a:spAutoFit/>
          </a:bodyPr>
          <a:lstStyle/>
          <a:p>
            <a:pPr algn="ctr"/>
            <a:r>
              <a:rPr lang="en-US" altLang="zh-CN" b="0" u="none" dirty="0" err="1">
                <a:latin typeface="Times New Roman" pitchFamily="18" charset="0"/>
                <a:ea typeface="Times New Roman" pitchFamily="18" charset="0"/>
                <a:cs typeface="Times New Roman" pitchFamily="18" charset="0"/>
              </a:rPr>
              <a:t>Liteye</a:t>
            </a:r>
            <a:r>
              <a:rPr lang="en-US" altLang="zh-CN" b="0" u="none" dirty="0">
                <a:latin typeface="Times New Roman" pitchFamily="18" charset="0"/>
                <a:ea typeface="Times New Roman" pitchFamily="18" charset="0"/>
                <a:cs typeface="Times New Roman" pitchFamily="18" charset="0"/>
              </a:rPr>
              <a:t> LE-750A </a:t>
            </a:r>
            <a:r>
              <a:rPr lang="en-US" altLang="zh-CN" b="0" u="none" dirty="0" smtClean="0">
                <a:latin typeface="Times New Roman" pitchFamily="18" charset="0"/>
                <a:ea typeface="Times New Roman" pitchFamily="18" charset="0"/>
                <a:cs typeface="Times New Roman" pitchFamily="18" charset="0"/>
              </a:rPr>
              <a:t>VGA</a:t>
            </a:r>
            <a:r>
              <a:rPr lang="zh-CN" altLang="en-US" dirty="0">
                <a:latin typeface="Times New Roman" pitchFamily="18" charset="0"/>
                <a:ea typeface="Times New Roman" pitchFamily="18" charset="0"/>
                <a:cs typeface="Times New Roman" pitchFamily="18" charset="0"/>
              </a:rPr>
              <a:t>单目式数字头盔</a:t>
            </a:r>
            <a:endParaRPr lang="en-US" altLang="zh-CN" b="0" u="none" dirty="0">
              <a:latin typeface="Times New Roman" pitchFamily="18" charset="0"/>
              <a:ea typeface="Times New Roman" pitchFamily="18" charset="0"/>
              <a:cs typeface="Times New Roman" pitchFamily="18" charset="0"/>
            </a:endParaRPr>
          </a:p>
        </p:txBody>
      </p:sp>
      <p:sp>
        <p:nvSpPr>
          <p:cNvPr id="8" name="AutoShape 4"/>
          <p:cNvSpPr>
            <a:spLocks noChangeArrowheads="1"/>
          </p:cNvSpPr>
          <p:nvPr>
            <p:custDataLst>
              <p:tags r:id="rId1"/>
            </p:custDataLst>
          </p:nvPr>
        </p:nvSpPr>
        <p:spPr bwMode="white">
          <a:xfrm>
            <a:off x="844252" y="1836695"/>
            <a:ext cx="7503682" cy="1390598"/>
          </a:xfrm>
          <a:prstGeom prst="roundRect">
            <a:avLst>
              <a:gd name="adj" fmla="val 4784"/>
            </a:avLst>
          </a:prstGeom>
          <a:noFill/>
          <a:ln w="38100">
            <a:gradFill>
              <a:gsLst>
                <a:gs pos="0">
                  <a:srgbClr val="00B0F0"/>
                </a:gs>
                <a:gs pos="100000">
                  <a:srgbClr val="00206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65100" h="1270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lvl="0">
              <a:lnSpc>
                <a:spcPct val="90000"/>
              </a:lnSpc>
              <a:spcBef>
                <a:spcPts val="1000"/>
              </a:spcBef>
              <a:buClr>
                <a:srgbClr val="FF0000"/>
              </a:buClr>
            </a:pPr>
            <a:r>
              <a:rPr lang="zh-CN" altLang="en-US" sz="2000" dirty="0">
                <a:solidFill>
                  <a:prstClr val="black"/>
                </a:solidFill>
              </a:rPr>
              <a:t>数字头盔从外型上主要分为</a:t>
            </a:r>
            <a:r>
              <a:rPr lang="zh-CN" altLang="en-US" sz="2000" dirty="0">
                <a:solidFill>
                  <a:srgbClr val="0000CC"/>
                </a:solidFill>
              </a:rPr>
              <a:t>单目式数字头</a:t>
            </a:r>
            <a:r>
              <a:rPr lang="zh-CN" altLang="en-US" sz="2000" dirty="0">
                <a:solidFill>
                  <a:prstClr val="black"/>
                </a:solidFill>
              </a:rPr>
              <a:t>盔和</a:t>
            </a:r>
            <a:r>
              <a:rPr lang="zh-CN" altLang="en-US" sz="2000" dirty="0">
                <a:solidFill>
                  <a:srgbClr val="0000CC"/>
                </a:solidFill>
              </a:rPr>
              <a:t>双目式数字头盔</a:t>
            </a:r>
            <a:r>
              <a:rPr lang="zh-CN" altLang="en-US" sz="2000" dirty="0">
                <a:solidFill>
                  <a:prstClr val="black"/>
                </a:solidFill>
              </a:rPr>
              <a:t>，类似“能量探测器”的就是单目式数字头盔。</a:t>
            </a:r>
            <a:endParaRPr lang="en-US" altLang="zh-CN" sz="2000" dirty="0" smtClean="0">
              <a:solidFill>
                <a:prstClr val="black"/>
              </a:solidFill>
            </a:endParaRPr>
          </a:p>
          <a:p>
            <a:pPr lvl="0">
              <a:lnSpc>
                <a:spcPct val="90000"/>
              </a:lnSpc>
              <a:spcBef>
                <a:spcPts val="1000"/>
              </a:spcBef>
              <a:buClr>
                <a:srgbClr val="FF0000"/>
              </a:buClr>
            </a:pPr>
            <a:r>
              <a:rPr lang="zh-CN" altLang="en-US" sz="2000" b="1" dirty="0" smtClean="0">
                <a:solidFill>
                  <a:prstClr val="black"/>
                </a:solidFill>
              </a:rPr>
              <a:t>应用：</a:t>
            </a:r>
            <a:r>
              <a:rPr lang="zh-CN" altLang="en-US" sz="2000" dirty="0" smtClean="0">
                <a:solidFill>
                  <a:prstClr val="black"/>
                </a:solidFill>
              </a:rPr>
              <a:t>单</a:t>
            </a:r>
            <a:r>
              <a:rPr lang="zh-CN" altLang="en-US" sz="2000" dirty="0">
                <a:solidFill>
                  <a:prstClr val="black"/>
                </a:solidFill>
              </a:rPr>
              <a:t>目式虽然</a:t>
            </a:r>
            <a:r>
              <a:rPr lang="zh-CN" altLang="en-US" sz="2000" dirty="0">
                <a:solidFill>
                  <a:schemeClr val="tx1"/>
                </a:solidFill>
              </a:rPr>
              <a:t>不能产生立体效果</a:t>
            </a:r>
            <a:r>
              <a:rPr lang="zh-CN" altLang="en-US" sz="2000" dirty="0">
                <a:solidFill>
                  <a:prstClr val="black"/>
                </a:solidFill>
              </a:rPr>
              <a:t>，但是因为更加轻巧的质量和可透视显示器常被应用于</a:t>
            </a:r>
            <a:r>
              <a:rPr lang="zh-CN" altLang="en-US" sz="2000" dirty="0">
                <a:solidFill>
                  <a:srgbClr val="0000CC"/>
                </a:solidFill>
              </a:rPr>
              <a:t>增强现实</a:t>
            </a:r>
            <a:r>
              <a:rPr lang="zh-CN" altLang="en-US" sz="2000" dirty="0">
                <a:solidFill>
                  <a:prstClr val="black"/>
                </a:solidFill>
              </a:rPr>
              <a:t>和</a:t>
            </a:r>
            <a:r>
              <a:rPr lang="zh-CN" altLang="en-US" sz="2000" dirty="0">
                <a:solidFill>
                  <a:srgbClr val="0000CC"/>
                </a:solidFill>
              </a:rPr>
              <a:t>军事领域</a:t>
            </a:r>
            <a:r>
              <a:rPr lang="zh-CN" altLang="en-US" sz="2000" dirty="0" smtClean="0">
                <a:solidFill>
                  <a:prstClr val="black"/>
                </a:solidFill>
              </a:rPr>
              <a:t>。</a:t>
            </a:r>
            <a:endParaRPr lang="zh-CN" altLang="en-US" sz="2000" dirty="0">
              <a:solidFill>
                <a:prstClr val="black"/>
              </a:solidFill>
            </a:endParaRPr>
          </a:p>
        </p:txBody>
      </p:sp>
      <p:sp>
        <p:nvSpPr>
          <p:cNvPr id="6" name="矩形 5"/>
          <p:cNvSpPr/>
          <p:nvPr/>
        </p:nvSpPr>
        <p:spPr>
          <a:xfrm>
            <a:off x="844252" y="3256845"/>
            <a:ext cx="7503682" cy="923330"/>
          </a:xfrm>
          <a:prstGeom prst="rect">
            <a:avLst/>
          </a:prstGeom>
        </p:spPr>
        <p:txBody>
          <a:bodyPr wrap="square">
            <a:spAutoFit/>
          </a:bodyPr>
          <a:lstStyle/>
          <a:p>
            <a:pPr lvl="0">
              <a:lnSpc>
                <a:spcPct val="90000"/>
              </a:lnSpc>
              <a:spcBef>
                <a:spcPts val="1000"/>
              </a:spcBef>
              <a:buClr>
                <a:srgbClr val="FF0000"/>
              </a:buClr>
            </a:pPr>
            <a:r>
              <a:rPr lang="zh-CN" altLang="en-US" sz="2000" dirty="0">
                <a:solidFill>
                  <a:prstClr val="black"/>
                </a:solidFill>
              </a:rPr>
              <a:t>例如，</a:t>
            </a:r>
            <a:r>
              <a:rPr lang="en-US" altLang="zh-CN" sz="2000" dirty="0" err="1">
                <a:solidFill>
                  <a:prstClr val="black"/>
                </a:solidFill>
              </a:rPr>
              <a:t>Liteye</a:t>
            </a:r>
            <a:r>
              <a:rPr lang="zh-CN" altLang="en-US" sz="2000" dirty="0">
                <a:solidFill>
                  <a:prstClr val="black"/>
                </a:solidFill>
              </a:rPr>
              <a:t> </a:t>
            </a:r>
            <a:r>
              <a:rPr lang="en-US" altLang="zh-CN" sz="2000" dirty="0">
                <a:solidFill>
                  <a:prstClr val="black"/>
                </a:solidFill>
              </a:rPr>
              <a:t>LE-750A VGA</a:t>
            </a:r>
            <a:r>
              <a:rPr lang="zh-CN" altLang="en-US" sz="2000" dirty="0">
                <a:solidFill>
                  <a:prstClr val="black"/>
                </a:solidFill>
              </a:rPr>
              <a:t>单目式数字头盔就是常用于军事训练的优秀产品。该产品的通用支架使用户能够准确定位安装头戴式显示器，且佩戴十分</a:t>
            </a:r>
            <a:r>
              <a:rPr lang="zh-CN" altLang="en-US" sz="2000" dirty="0" smtClean="0">
                <a:solidFill>
                  <a:prstClr val="black"/>
                </a:solidFill>
              </a:rPr>
              <a:t>舒适。</a:t>
            </a:r>
            <a:endParaRPr lang="zh-CN" altLang="en-US" sz="2000" dirty="0">
              <a:solidFill>
                <a:prstClr val="black"/>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pic>
        <p:nvPicPr>
          <p:cNvPr id="4" name="图片 5" descr="liteye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493" y="808612"/>
            <a:ext cx="8618355" cy="3880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28735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999459" y="716591"/>
            <a:ext cx="6962503" cy="5411076"/>
          </a:xfrm>
          <a:prstGeom prst="rect">
            <a:avLst/>
          </a:prstGeom>
        </p:spPr>
      </p:pic>
    </p:spTree>
    <p:extLst>
      <p:ext uri="{BB962C8B-B14F-4D97-AF65-F5344CB8AC3E}">
        <p14:creationId xmlns:p14="http://schemas.microsoft.com/office/powerpoint/2010/main" val="6796987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411062" y="1275907"/>
            <a:ext cx="8527354" cy="4412512"/>
          </a:xfrm>
          <a:prstGeom prst="rect">
            <a:avLst/>
          </a:prstGeom>
        </p:spPr>
      </p:pic>
    </p:spTree>
    <p:extLst>
      <p:ext uri="{BB962C8B-B14F-4D97-AF65-F5344CB8AC3E}">
        <p14:creationId xmlns:p14="http://schemas.microsoft.com/office/powerpoint/2010/main" val="22833446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pic>
        <p:nvPicPr>
          <p:cNvPr id="4" name="图片 6" descr="liteye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60" y="857773"/>
            <a:ext cx="8708065" cy="5468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85542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61775" y="182884"/>
            <a:ext cx="8193541" cy="548640"/>
          </a:xfrm>
        </p:spPr>
        <p:txBody>
          <a:bodyPr/>
          <a:lstStyle/>
          <a:p>
            <a:r>
              <a:rPr lang="en-US" altLang="zh-CN" b="1" dirty="0" smtClean="0"/>
              <a:t>3.1</a:t>
            </a:r>
            <a:r>
              <a:rPr lang="zh-CN" altLang="en-US" b="1" dirty="0"/>
              <a:t>图 形 显 示 设 备</a:t>
            </a:r>
            <a:endParaRPr lang="zh-CN" altLang="en-US" sz="3600" dirty="0">
              <a:solidFill>
                <a:srgbClr val="0070C0"/>
              </a:solidFill>
            </a:endParaRPr>
          </a:p>
        </p:txBody>
      </p:sp>
      <p:sp>
        <p:nvSpPr>
          <p:cNvPr id="5" name="矩形 4"/>
          <p:cNvSpPr/>
          <p:nvPr/>
        </p:nvSpPr>
        <p:spPr>
          <a:xfrm>
            <a:off x="683109" y="821366"/>
            <a:ext cx="7879977" cy="1004570"/>
          </a:xfrm>
          <a:prstGeom prst="rect">
            <a:avLst/>
          </a:prstGeom>
        </p:spPr>
        <p:txBody>
          <a:bodyPr wrap="square">
            <a:spAutoFit/>
          </a:bodyPr>
          <a:lstStyle/>
          <a:p>
            <a:pPr lvl="0">
              <a:lnSpc>
                <a:spcPct val="90000"/>
              </a:lnSpc>
              <a:spcBef>
                <a:spcPts val="1000"/>
              </a:spcBef>
            </a:pPr>
            <a:r>
              <a:rPr lang="en-US" altLang="zh-CN" sz="2800" b="1" dirty="0" smtClean="0">
                <a:solidFill>
                  <a:srgbClr val="0070C0"/>
                </a:solidFill>
                <a:latin typeface="Times New Roman" pitchFamily="18" charset="0"/>
                <a:cs typeface="Times New Roman" pitchFamily="18" charset="0"/>
                <a:sym typeface="+mn-ea"/>
              </a:rPr>
              <a:t>3</a:t>
            </a:r>
            <a:r>
              <a:rPr lang="zh-CN" altLang="en-US" sz="2800" b="1" dirty="0" smtClean="0">
                <a:solidFill>
                  <a:srgbClr val="0070C0"/>
                </a:solidFill>
                <a:latin typeface="Times New Roman" pitchFamily="18" charset="0"/>
                <a:cs typeface="Times New Roman" pitchFamily="18" charset="0"/>
                <a:sym typeface="+mn-ea"/>
              </a:rPr>
              <a:t>．</a:t>
            </a:r>
            <a:r>
              <a:rPr sz="2800" b="1" dirty="0">
                <a:solidFill>
                  <a:srgbClr val="0070C0"/>
                </a:solidFill>
                <a:latin typeface="Times New Roman" pitchFamily="18" charset="0"/>
                <a:cs typeface="Times New Roman" pitchFamily="18" charset="0"/>
                <a:sym typeface="+mn-ea"/>
              </a:rPr>
              <a:t>常见头盔显示器</a:t>
            </a:r>
            <a:endParaRPr lang="en-US" altLang="zh-CN" sz="2800" dirty="0" smtClean="0">
              <a:solidFill>
                <a:srgbClr val="0070C0"/>
              </a:solidFill>
              <a:latin typeface="Times New Roman" pitchFamily="18" charset="0"/>
              <a:cs typeface="Times New Roman" pitchFamily="18" charset="0"/>
            </a:endParaRPr>
          </a:p>
          <a:p>
            <a:pPr lvl="0">
              <a:lnSpc>
                <a:spcPct val="90000"/>
              </a:lnSpc>
              <a:spcBef>
                <a:spcPts val="1000"/>
              </a:spcBef>
            </a:pPr>
            <a:r>
              <a:rPr lang="en-US" sz="2800" dirty="0">
                <a:solidFill>
                  <a:schemeClr val="tx1"/>
                </a:solidFill>
                <a:latin typeface="Times New Roman" pitchFamily="18" charset="0"/>
                <a:cs typeface="Times New Roman" pitchFamily="18" charset="0"/>
              </a:rPr>
              <a:t>(4)</a:t>
            </a:r>
            <a:r>
              <a:rPr lang="en-US" altLang="zh-CN" sz="2800" dirty="0" err="1">
                <a:solidFill>
                  <a:schemeClr val="tx1"/>
                </a:solidFill>
                <a:latin typeface="Times New Roman" pitchFamily="18" charset="0"/>
                <a:cs typeface="Times New Roman" pitchFamily="18" charset="0"/>
              </a:rPr>
              <a:t>Cybermind</a:t>
            </a:r>
            <a:r>
              <a:rPr lang="zh-CN" altLang="en-US" sz="2800" dirty="0">
                <a:solidFill>
                  <a:schemeClr val="tx1"/>
                </a:solidFill>
                <a:latin typeface="Times New Roman" pitchFamily="18" charset="0"/>
                <a:cs typeface="Times New Roman" pitchFamily="18" charset="0"/>
              </a:rPr>
              <a:t>双目</a:t>
            </a:r>
            <a:r>
              <a:rPr lang="zh-CN" altLang="en-US" sz="2800" dirty="0" smtClean="0">
                <a:solidFill>
                  <a:schemeClr val="tx1"/>
                </a:solidFill>
                <a:latin typeface="Times New Roman" pitchFamily="18" charset="0"/>
                <a:cs typeface="Times New Roman" pitchFamily="18" charset="0"/>
              </a:rPr>
              <a:t>式</a:t>
            </a:r>
          </a:p>
        </p:txBody>
      </p:sp>
      <p:sp>
        <p:nvSpPr>
          <p:cNvPr id="3" name="矩形 2"/>
          <p:cNvSpPr/>
          <p:nvPr/>
        </p:nvSpPr>
        <p:spPr>
          <a:xfrm>
            <a:off x="823215" y="2830116"/>
            <a:ext cx="7516495" cy="1200329"/>
          </a:xfrm>
          <a:prstGeom prst="rect">
            <a:avLst/>
          </a:prstGeom>
        </p:spPr>
        <p:txBody>
          <a:bodyPr wrap="square">
            <a:spAutoFit/>
          </a:bodyPr>
          <a:lstStyle/>
          <a:p>
            <a:pPr>
              <a:lnSpc>
                <a:spcPct val="90000"/>
              </a:lnSpc>
              <a:spcBef>
                <a:spcPts val="1000"/>
              </a:spcBef>
            </a:pPr>
            <a:r>
              <a:rPr lang="zh-CN" altLang="en-US" sz="2000" b="1" dirty="0" smtClean="0">
                <a:solidFill>
                  <a:prstClr val="black"/>
                </a:solidFill>
              </a:rPr>
              <a:t>应用：</a:t>
            </a:r>
            <a:r>
              <a:rPr lang="en-US" altLang="zh-CN" sz="2000" dirty="0" err="1" smtClean="0">
                <a:solidFill>
                  <a:prstClr val="black"/>
                </a:solidFill>
              </a:rPr>
              <a:t>Cybermind</a:t>
            </a:r>
            <a:r>
              <a:rPr lang="en-US" altLang="zh-CN" sz="2000" dirty="0" smtClean="0">
                <a:solidFill>
                  <a:prstClr val="black"/>
                </a:solidFill>
              </a:rPr>
              <a:t> </a:t>
            </a:r>
            <a:r>
              <a:rPr lang="en-US" altLang="zh-CN" sz="2000" dirty="0">
                <a:solidFill>
                  <a:prstClr val="black"/>
                </a:solidFill>
              </a:rPr>
              <a:t>hi-Res800_PC 3D</a:t>
            </a:r>
            <a:r>
              <a:rPr lang="zh-CN" altLang="zh-CN" sz="2000" dirty="0">
                <a:solidFill>
                  <a:prstClr val="black"/>
                </a:solidFill>
              </a:rPr>
              <a:t>是一款全彩的</a:t>
            </a:r>
            <a:r>
              <a:rPr lang="en-US" altLang="zh-CN" sz="2000" dirty="0">
                <a:solidFill>
                  <a:prstClr val="black"/>
                </a:solidFill>
              </a:rPr>
              <a:t>SVGA</a:t>
            </a:r>
            <a:r>
              <a:rPr lang="zh-CN" altLang="zh-CN" sz="2000" dirty="0">
                <a:solidFill>
                  <a:prstClr val="black"/>
                </a:solidFill>
              </a:rPr>
              <a:t>沉浸式的头戴式</a:t>
            </a:r>
            <a:r>
              <a:rPr lang="zh-CN" altLang="zh-CN" sz="2000" dirty="0" smtClean="0">
                <a:solidFill>
                  <a:prstClr val="black"/>
                </a:solidFill>
              </a:rPr>
              <a:t>显示器。</a:t>
            </a:r>
            <a:r>
              <a:rPr lang="zh-CN" altLang="zh-CN" sz="2000" dirty="0"/>
              <a:t>机身重小于</a:t>
            </a:r>
            <a:r>
              <a:rPr lang="en-US" altLang="zh-CN" sz="2000" dirty="0"/>
              <a:t>600g</a:t>
            </a:r>
            <a:r>
              <a:rPr lang="zh-CN" altLang="zh-CN" sz="2000" dirty="0"/>
              <a:t>，即插即用，可同几乎任何类型的计算机相兼容，为用户提供最佳的</a:t>
            </a:r>
            <a:r>
              <a:rPr lang="en-US" altLang="zh-CN" sz="2000" dirty="0"/>
              <a:t>3D</a:t>
            </a:r>
            <a:r>
              <a:rPr lang="zh-CN" altLang="zh-CN" sz="2000" dirty="0"/>
              <a:t>立体影像，适用于娱乐、仿真、游戏、医疗等诸多领域</a:t>
            </a:r>
            <a:r>
              <a:rPr lang="zh-CN" altLang="zh-CN" sz="2000" dirty="0" smtClean="0">
                <a:solidFill>
                  <a:prstClr val="black"/>
                </a:solidFill>
              </a:rPr>
              <a:t>。</a:t>
            </a:r>
            <a:endParaRPr lang="zh-CN" altLang="zh-CN" sz="2000" dirty="0">
              <a:solidFill>
                <a:prstClr val="black"/>
              </a:solidFill>
            </a:endParaRPr>
          </a:p>
        </p:txBody>
      </p:sp>
      <p:pic>
        <p:nvPicPr>
          <p:cNvPr id="6146" name="图片 7" descr="Cybermind"/>
          <p:cNvPicPr>
            <a:picLocks noChangeAspect="1" noChangeArrowheads="1"/>
          </p:cNvPicPr>
          <p:nvPr/>
        </p:nvPicPr>
        <p:blipFill>
          <a:blip r:embed="rId3">
            <a:extLst>
              <a:ext uri="{28A0092B-C50C-407E-A947-70E740481C1C}">
                <a14:useLocalDpi xmlns:a14="http://schemas.microsoft.com/office/drawing/2010/main" val="0"/>
              </a:ext>
            </a:extLst>
          </a:blip>
          <a:srcRect t="10362"/>
          <a:stretch>
            <a:fillRect/>
          </a:stretch>
        </p:blipFill>
        <p:spPr bwMode="auto">
          <a:xfrm>
            <a:off x="2854177" y="4091644"/>
            <a:ext cx="3454572" cy="2011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文本框 99"/>
          <p:cNvSpPr txBox="1"/>
          <p:nvPr/>
        </p:nvSpPr>
        <p:spPr>
          <a:xfrm>
            <a:off x="2603500" y="6082030"/>
            <a:ext cx="5080000" cy="365760"/>
          </a:xfrm>
          <a:prstGeom prst="rect">
            <a:avLst/>
          </a:prstGeom>
          <a:noFill/>
          <a:ln w="9525">
            <a:noFill/>
          </a:ln>
        </p:spPr>
        <p:txBody>
          <a:bodyPr>
            <a:spAutoFit/>
          </a:bodyPr>
          <a:lstStyle/>
          <a:p>
            <a:r>
              <a:rPr lang="en-US" altLang="zh-CN" b="0" u="none" dirty="0" smtClean="0">
                <a:latin typeface="Times New Roman" pitchFamily="18" charset="0"/>
                <a:ea typeface="Times New Roman" pitchFamily="18" charset="0"/>
                <a:cs typeface="Times New Roman" pitchFamily="18" charset="0"/>
              </a:rPr>
              <a:t> </a:t>
            </a:r>
            <a:r>
              <a:rPr lang="en-US" altLang="zh-CN" b="0" u="none" dirty="0" err="1" smtClean="0">
                <a:latin typeface="Times New Roman" pitchFamily="18" charset="0"/>
                <a:ea typeface="Times New Roman" pitchFamily="18" charset="0"/>
                <a:cs typeface="Times New Roman" pitchFamily="18" charset="0"/>
              </a:rPr>
              <a:t>Cybermind</a:t>
            </a:r>
            <a:r>
              <a:rPr lang="en-US" altLang="zh-CN" b="0" u="none" dirty="0" smtClean="0">
                <a:latin typeface="Times New Roman" pitchFamily="18" charset="0"/>
                <a:ea typeface="Times New Roman" pitchFamily="18" charset="0"/>
                <a:cs typeface="Times New Roman" pitchFamily="18" charset="0"/>
              </a:rPr>
              <a:t> hi-Res800_PC 3D</a:t>
            </a:r>
            <a:r>
              <a:rPr lang="zh-CN" altLang="en-US" b="0" u="none" dirty="0" smtClean="0">
                <a:latin typeface="宋体" charset="0"/>
                <a:ea typeface="宋体" charset="0"/>
                <a:cs typeface="宋体" charset="0"/>
              </a:rPr>
              <a:t>双目式</a:t>
            </a:r>
            <a:r>
              <a:rPr lang="zh-CN" altLang="en-US" dirty="0">
                <a:latin typeface="Times New Roman" pitchFamily="18" charset="0"/>
                <a:ea typeface="Times New Roman" pitchFamily="18" charset="0"/>
                <a:cs typeface="Times New Roman" pitchFamily="18" charset="0"/>
              </a:rPr>
              <a:t>数字头盔</a:t>
            </a:r>
          </a:p>
        </p:txBody>
      </p:sp>
      <p:sp>
        <p:nvSpPr>
          <p:cNvPr id="8" name="AutoShape 4"/>
          <p:cNvSpPr>
            <a:spLocks noChangeArrowheads="1"/>
          </p:cNvSpPr>
          <p:nvPr>
            <p:custDataLst>
              <p:tags r:id="rId1"/>
            </p:custDataLst>
          </p:nvPr>
        </p:nvSpPr>
        <p:spPr bwMode="white">
          <a:xfrm>
            <a:off x="811978" y="1901243"/>
            <a:ext cx="7503682" cy="788169"/>
          </a:xfrm>
          <a:prstGeom prst="roundRect">
            <a:avLst>
              <a:gd name="adj" fmla="val 4784"/>
            </a:avLst>
          </a:prstGeom>
          <a:noFill/>
          <a:ln w="38100">
            <a:gradFill>
              <a:gsLst>
                <a:gs pos="0">
                  <a:srgbClr val="00B0F0"/>
                </a:gs>
                <a:gs pos="100000">
                  <a:srgbClr val="00206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65100" h="1270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lvl="0">
              <a:lnSpc>
                <a:spcPct val="90000"/>
              </a:lnSpc>
              <a:spcBef>
                <a:spcPts val="1000"/>
              </a:spcBef>
            </a:pPr>
            <a:r>
              <a:rPr lang="zh-CN" altLang="en-US" sz="2000" dirty="0">
                <a:solidFill>
                  <a:prstClr val="black"/>
                </a:solidFill>
              </a:rPr>
              <a:t>双目式的两个</a:t>
            </a:r>
            <a:r>
              <a:rPr lang="en-US" altLang="zh-CN" sz="2000" dirty="0">
                <a:solidFill>
                  <a:prstClr val="black"/>
                </a:solidFill>
              </a:rPr>
              <a:t>2D</a:t>
            </a:r>
            <a:r>
              <a:rPr lang="zh-CN" altLang="en-US" sz="2000" dirty="0">
                <a:solidFill>
                  <a:prstClr val="black"/>
                </a:solidFill>
              </a:rPr>
              <a:t>显示器可以</a:t>
            </a:r>
            <a:r>
              <a:rPr lang="zh-CN" altLang="en-US" sz="2000" dirty="0">
                <a:solidFill>
                  <a:srgbClr val="0000CC"/>
                </a:solidFill>
              </a:rPr>
              <a:t>形成立体影像</a:t>
            </a:r>
            <a:r>
              <a:rPr lang="zh-CN" altLang="en-US" sz="2000" dirty="0">
                <a:solidFill>
                  <a:prstClr val="black"/>
                </a:solidFill>
              </a:rPr>
              <a:t>，因此常用于虚拟现实领域。</a:t>
            </a:r>
            <a:endParaRPr lang="zh-CN" altLang="en-US" sz="2000" b="1" dirty="0">
              <a:solidFill>
                <a:prstClr val="black"/>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61775" y="182884"/>
            <a:ext cx="8193541" cy="548640"/>
          </a:xfrm>
        </p:spPr>
        <p:txBody>
          <a:bodyPr/>
          <a:lstStyle/>
          <a:p>
            <a:r>
              <a:rPr lang="en-US" altLang="zh-CN" b="1" dirty="0" smtClean="0"/>
              <a:t>3.1</a:t>
            </a:r>
            <a:r>
              <a:rPr lang="zh-CN" altLang="en-US" b="1" dirty="0"/>
              <a:t>图 形 显 示 设 备</a:t>
            </a:r>
            <a:endParaRPr lang="zh-CN" altLang="en-US" sz="3600" dirty="0">
              <a:solidFill>
                <a:srgbClr val="0070C0"/>
              </a:solidFill>
            </a:endParaRPr>
          </a:p>
        </p:txBody>
      </p:sp>
      <p:sp>
        <p:nvSpPr>
          <p:cNvPr id="5" name="矩形 4"/>
          <p:cNvSpPr/>
          <p:nvPr/>
        </p:nvSpPr>
        <p:spPr>
          <a:xfrm>
            <a:off x="683109" y="821366"/>
            <a:ext cx="7879977" cy="1004570"/>
          </a:xfrm>
          <a:prstGeom prst="rect">
            <a:avLst/>
          </a:prstGeom>
        </p:spPr>
        <p:txBody>
          <a:bodyPr wrap="square">
            <a:spAutoFit/>
          </a:bodyPr>
          <a:lstStyle/>
          <a:p>
            <a:pPr lvl="0">
              <a:lnSpc>
                <a:spcPct val="90000"/>
              </a:lnSpc>
              <a:spcBef>
                <a:spcPts val="1000"/>
              </a:spcBef>
            </a:pPr>
            <a:r>
              <a:rPr lang="en-US" altLang="zh-CN" sz="2800" b="1" dirty="0" smtClean="0">
                <a:solidFill>
                  <a:srgbClr val="0070C0"/>
                </a:solidFill>
                <a:latin typeface="Times New Roman" pitchFamily="18" charset="0"/>
                <a:cs typeface="Times New Roman" pitchFamily="18" charset="0"/>
                <a:sym typeface="+mn-ea"/>
              </a:rPr>
              <a:t>3</a:t>
            </a:r>
            <a:r>
              <a:rPr lang="zh-CN" altLang="en-US" sz="2800" b="1" dirty="0" smtClean="0">
                <a:solidFill>
                  <a:srgbClr val="0070C0"/>
                </a:solidFill>
                <a:latin typeface="Times New Roman" pitchFamily="18" charset="0"/>
                <a:cs typeface="Times New Roman" pitchFamily="18" charset="0"/>
                <a:sym typeface="+mn-ea"/>
              </a:rPr>
              <a:t>．</a:t>
            </a:r>
            <a:r>
              <a:rPr sz="2800" b="1" dirty="0">
                <a:solidFill>
                  <a:srgbClr val="0070C0"/>
                </a:solidFill>
                <a:latin typeface="Times New Roman" pitchFamily="18" charset="0"/>
                <a:cs typeface="Times New Roman" pitchFamily="18" charset="0"/>
                <a:sym typeface="+mn-ea"/>
              </a:rPr>
              <a:t>常见头盔显示器</a:t>
            </a:r>
            <a:endParaRPr lang="zh-CN" altLang="en-US" sz="2800" dirty="0" smtClean="0">
              <a:solidFill>
                <a:srgbClr val="0070C0"/>
              </a:solidFill>
              <a:latin typeface="Times New Roman" pitchFamily="18" charset="0"/>
              <a:cs typeface="Times New Roman" pitchFamily="18" charset="0"/>
            </a:endParaRPr>
          </a:p>
          <a:p>
            <a:pPr lvl="0">
              <a:lnSpc>
                <a:spcPct val="90000"/>
              </a:lnSpc>
              <a:spcBef>
                <a:spcPts val="1000"/>
              </a:spcBef>
            </a:pPr>
            <a:r>
              <a:rPr lang="en-US" altLang="zh-CN" sz="2800" dirty="0" smtClean="0">
                <a:solidFill>
                  <a:schemeClr val="tx1"/>
                </a:solidFill>
                <a:latin typeface="Times New Roman" pitchFamily="18" charset="0"/>
                <a:cs typeface="Times New Roman" pitchFamily="18" charset="0"/>
              </a:rPr>
              <a:t>(</a:t>
            </a:r>
            <a:r>
              <a:rPr lang="en-US" altLang="zh-CN" sz="2800" dirty="0" smtClean="0">
                <a:solidFill>
                  <a:srgbClr val="FF0000"/>
                </a:solidFill>
                <a:latin typeface="Times New Roman" pitchFamily="18" charset="0"/>
                <a:cs typeface="Times New Roman" pitchFamily="18" charset="0"/>
              </a:rPr>
              <a:t>5)</a:t>
            </a:r>
            <a:r>
              <a:rPr lang="en-US" altLang="zh-CN" sz="2800" dirty="0">
                <a:solidFill>
                  <a:srgbClr val="FF0000"/>
                </a:solidFill>
                <a:latin typeface="Times New Roman" pitchFamily="18" charset="0"/>
                <a:cs typeface="Times New Roman" pitchFamily="18" charset="0"/>
              </a:rPr>
              <a:t>5DT</a:t>
            </a:r>
            <a:r>
              <a:rPr lang="zh-CN" altLang="en-US" sz="2800" dirty="0">
                <a:solidFill>
                  <a:srgbClr val="FF0000"/>
                </a:solidFill>
                <a:latin typeface="Times New Roman" pitchFamily="18" charset="0"/>
                <a:cs typeface="Times New Roman" pitchFamily="18" charset="0"/>
              </a:rPr>
              <a:t>数字头盔</a:t>
            </a:r>
            <a:endParaRPr lang="zh-CN" altLang="en-US" sz="2800" dirty="0" smtClean="0">
              <a:solidFill>
                <a:srgbClr val="FF0000"/>
              </a:solidFill>
              <a:latin typeface="Times New Roman" pitchFamily="18" charset="0"/>
              <a:cs typeface="Times New Roman" pitchFamily="18" charset="0"/>
            </a:endParaRPr>
          </a:p>
        </p:txBody>
      </p:sp>
      <p:sp>
        <p:nvSpPr>
          <p:cNvPr id="3" name="矩形 2"/>
          <p:cNvSpPr/>
          <p:nvPr/>
        </p:nvSpPr>
        <p:spPr>
          <a:xfrm>
            <a:off x="726135" y="3759712"/>
            <a:ext cx="4448290" cy="1631216"/>
          </a:xfrm>
          <a:prstGeom prst="rect">
            <a:avLst/>
          </a:prstGeom>
        </p:spPr>
        <p:txBody>
          <a:bodyPr wrap="square">
            <a:spAutoFit/>
          </a:bodyPr>
          <a:lstStyle/>
          <a:p>
            <a:pPr>
              <a:spcBef>
                <a:spcPts val="1000"/>
              </a:spcBef>
            </a:pPr>
            <a:r>
              <a:rPr lang="zh-CN" altLang="en-US" sz="2000" b="1" dirty="0" smtClean="0">
                <a:solidFill>
                  <a:srgbClr val="FF0000"/>
                </a:solidFill>
              </a:rPr>
              <a:t>优点：</a:t>
            </a:r>
            <a:r>
              <a:rPr lang="zh-CN" altLang="en-US" sz="2000" dirty="0" smtClean="0">
                <a:solidFill>
                  <a:srgbClr val="FF0000"/>
                </a:solidFill>
              </a:rPr>
              <a:t>用户</a:t>
            </a:r>
            <a:r>
              <a:rPr lang="zh-CN" altLang="en-US" sz="2000" dirty="0">
                <a:solidFill>
                  <a:srgbClr val="FF0000"/>
                </a:solidFill>
              </a:rPr>
              <a:t>可根据自己对沉浸感的需求进行不同层级的调节，另外还有可进行大小调节的顶部旋钮、背部旋钮、穿戴式的头部跟踪器以及便于检测的翻盖式</a:t>
            </a:r>
            <a:r>
              <a:rPr lang="zh-CN" altLang="en-US" sz="2000" dirty="0" smtClean="0">
                <a:solidFill>
                  <a:srgbClr val="FF0000"/>
                </a:solidFill>
              </a:rPr>
              <a:t>设计。</a:t>
            </a:r>
          </a:p>
        </p:txBody>
      </p:sp>
      <p:pic>
        <p:nvPicPr>
          <p:cNvPr id="7170" name="图片 1" descr="说明: Virtual Reality Products"/>
          <p:cNvPicPr>
            <a:picLocks noChangeAspect="1" noChangeArrowheads="1"/>
          </p:cNvPicPr>
          <p:nvPr/>
        </p:nvPicPr>
        <p:blipFill>
          <a:blip r:embed="rId3">
            <a:extLst>
              <a:ext uri="{28A0092B-C50C-407E-A947-70E740481C1C}">
                <a14:useLocalDpi xmlns:a14="http://schemas.microsoft.com/office/drawing/2010/main" val="0"/>
              </a:ext>
            </a:extLst>
          </a:blip>
          <a:srcRect l="14909" t="16949" r="55421" b="18710"/>
          <a:stretch>
            <a:fillRect/>
          </a:stretch>
        </p:blipFill>
        <p:spPr bwMode="auto">
          <a:xfrm>
            <a:off x="5260489" y="1947134"/>
            <a:ext cx="2999466" cy="3119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文本框 99"/>
          <p:cNvSpPr txBox="1"/>
          <p:nvPr/>
        </p:nvSpPr>
        <p:spPr>
          <a:xfrm>
            <a:off x="5965825" y="5059680"/>
            <a:ext cx="2110105" cy="365760"/>
          </a:xfrm>
          <a:prstGeom prst="rect">
            <a:avLst/>
          </a:prstGeom>
          <a:noFill/>
          <a:ln w="9525">
            <a:noFill/>
          </a:ln>
        </p:spPr>
        <p:txBody>
          <a:bodyPr wrap="square">
            <a:spAutoFit/>
          </a:bodyPr>
          <a:lstStyle/>
          <a:p>
            <a:pPr marL="0" indent="0" algn="l"/>
            <a:r>
              <a:rPr lang="en-US" altLang="zh-CN" b="0" u="none">
                <a:latin typeface="Times New Roman" pitchFamily="18" charset="0"/>
                <a:ea typeface="Times New Roman" pitchFamily="18" charset="0"/>
                <a:cs typeface="Times New Roman" pitchFamily="18" charset="0"/>
              </a:rPr>
              <a:t> 5DT</a:t>
            </a:r>
            <a:r>
              <a:rPr lang="zh-CN" altLang="en-US" b="0" u="none">
                <a:latin typeface="宋体" charset="0"/>
                <a:ea typeface="宋体" charset="0"/>
                <a:cs typeface="宋体" charset="0"/>
              </a:rPr>
              <a:t>头盔显示器</a:t>
            </a:r>
          </a:p>
        </p:txBody>
      </p:sp>
      <p:sp>
        <p:nvSpPr>
          <p:cNvPr id="7" name="AutoShape 4"/>
          <p:cNvSpPr>
            <a:spLocks noChangeArrowheads="1"/>
          </p:cNvSpPr>
          <p:nvPr>
            <p:custDataLst>
              <p:tags r:id="rId1"/>
            </p:custDataLst>
          </p:nvPr>
        </p:nvSpPr>
        <p:spPr bwMode="white">
          <a:xfrm>
            <a:off x="745515" y="1979408"/>
            <a:ext cx="4170730" cy="1441524"/>
          </a:xfrm>
          <a:prstGeom prst="roundRect">
            <a:avLst>
              <a:gd name="adj" fmla="val 4784"/>
            </a:avLst>
          </a:prstGeom>
          <a:noFill/>
          <a:ln w="38100">
            <a:gradFill>
              <a:gsLst>
                <a:gs pos="0">
                  <a:srgbClr val="00B0F0"/>
                </a:gs>
                <a:gs pos="100000">
                  <a:srgbClr val="00206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65100" h="1270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lvl="0">
              <a:lnSpc>
                <a:spcPct val="90000"/>
              </a:lnSpc>
              <a:spcBef>
                <a:spcPts val="1000"/>
              </a:spcBef>
            </a:pPr>
            <a:r>
              <a:rPr lang="en-US" altLang="zh-CN" sz="2000" dirty="0">
                <a:solidFill>
                  <a:srgbClr val="FF0000"/>
                </a:solidFill>
              </a:rPr>
              <a:t>5DT</a:t>
            </a:r>
            <a:r>
              <a:rPr lang="zh-CN" altLang="en-US" sz="2000" dirty="0">
                <a:solidFill>
                  <a:srgbClr val="FF0000"/>
                </a:solidFill>
              </a:rPr>
              <a:t>头盔显示器具有超高分辨率，可提供清晰的图像和优质的音响效果，产品外形设计简约流畅，便于携带。</a:t>
            </a:r>
            <a:endParaRPr lang="zh-CN" altLang="en-US" sz="2000" b="1" dirty="0">
              <a:solidFill>
                <a:srgbClr val="FF0000"/>
              </a:solidFill>
              <a:latin typeface="Times New Roman" pitchFamily="18" charset="0"/>
              <a:cs typeface="Times New Roman" pitchFamily="18" charset="0"/>
            </a:endParaRPr>
          </a:p>
        </p:txBody>
      </p:sp>
      <p:sp>
        <p:nvSpPr>
          <p:cNvPr id="8" name="五角星 7"/>
          <p:cNvSpPr/>
          <p:nvPr/>
        </p:nvSpPr>
        <p:spPr>
          <a:xfrm>
            <a:off x="7847663" y="237649"/>
            <a:ext cx="914400" cy="863953"/>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61775" y="182884"/>
            <a:ext cx="8193541" cy="548640"/>
          </a:xfrm>
        </p:spPr>
        <p:txBody>
          <a:bodyPr/>
          <a:lstStyle/>
          <a:p>
            <a:r>
              <a:rPr lang="en-US" altLang="zh-CN" b="1" dirty="0" smtClean="0"/>
              <a:t>3.1</a:t>
            </a:r>
            <a:r>
              <a:rPr lang="zh-CN" altLang="en-US" b="1" dirty="0"/>
              <a:t>图 形 显 示 设 备</a:t>
            </a:r>
            <a:endParaRPr lang="zh-CN" altLang="en-US" sz="3600" dirty="0">
              <a:solidFill>
                <a:srgbClr val="0070C0"/>
              </a:solidFill>
            </a:endParaRPr>
          </a:p>
        </p:txBody>
      </p:sp>
      <p:sp>
        <p:nvSpPr>
          <p:cNvPr id="5" name="矩形 4"/>
          <p:cNvSpPr/>
          <p:nvPr/>
        </p:nvSpPr>
        <p:spPr>
          <a:xfrm>
            <a:off x="683109" y="777144"/>
            <a:ext cx="7879977" cy="480131"/>
          </a:xfrm>
          <a:prstGeom prst="rect">
            <a:avLst/>
          </a:prstGeom>
        </p:spPr>
        <p:txBody>
          <a:bodyPr wrap="square">
            <a:spAutoFit/>
          </a:bodyPr>
          <a:lstStyle/>
          <a:p>
            <a:pPr lvl="0">
              <a:lnSpc>
                <a:spcPct val="90000"/>
              </a:lnSpc>
              <a:spcBef>
                <a:spcPts val="1000"/>
              </a:spcBef>
            </a:pPr>
            <a:r>
              <a:rPr lang="en-US" altLang="zh-CN" sz="2800" dirty="0">
                <a:solidFill>
                  <a:srgbClr val="0070C0"/>
                </a:solidFill>
                <a:latin typeface="Times New Roman" pitchFamily="18" charset="0"/>
                <a:cs typeface="Times New Roman" pitchFamily="18" charset="0"/>
              </a:rPr>
              <a:t>3.1.3  </a:t>
            </a:r>
            <a:r>
              <a:rPr lang="zh-CN" altLang="en-US" sz="2800" dirty="0">
                <a:solidFill>
                  <a:srgbClr val="0070C0"/>
                </a:solidFill>
                <a:latin typeface="Times New Roman" pitchFamily="18" charset="0"/>
                <a:cs typeface="Times New Roman" pitchFamily="18" charset="0"/>
              </a:rPr>
              <a:t>沉浸式立体投影</a:t>
            </a:r>
            <a:r>
              <a:rPr lang="zh-CN" altLang="en-US" sz="2800" dirty="0" smtClean="0">
                <a:solidFill>
                  <a:srgbClr val="0070C0"/>
                </a:solidFill>
                <a:latin typeface="Times New Roman" pitchFamily="18" charset="0"/>
                <a:cs typeface="Times New Roman" pitchFamily="18" charset="0"/>
              </a:rPr>
              <a:t>系统</a:t>
            </a:r>
            <a:endParaRPr lang="en-US" altLang="zh-CN" sz="2800" b="1" dirty="0" smtClean="0">
              <a:solidFill>
                <a:srgbClr val="0070C0"/>
              </a:solidFill>
              <a:latin typeface="Times New Roman" pitchFamily="18" charset="0"/>
              <a:cs typeface="Times New Roman" pitchFamily="18" charset="0"/>
            </a:endParaRPr>
          </a:p>
        </p:txBody>
      </p:sp>
      <p:sp>
        <p:nvSpPr>
          <p:cNvPr id="7" name="矩形 6"/>
          <p:cNvSpPr/>
          <p:nvPr/>
        </p:nvSpPr>
        <p:spPr>
          <a:xfrm>
            <a:off x="853095" y="4253001"/>
            <a:ext cx="7288304" cy="1426224"/>
          </a:xfrm>
          <a:prstGeom prst="rect">
            <a:avLst/>
          </a:prstGeom>
        </p:spPr>
        <p:txBody>
          <a:bodyPr wrap="square">
            <a:spAutoFit/>
          </a:bodyPr>
          <a:lstStyle/>
          <a:p>
            <a:pPr lvl="0">
              <a:lnSpc>
                <a:spcPct val="150000"/>
              </a:lnSpc>
              <a:spcBef>
                <a:spcPts val="1000"/>
              </a:spcBef>
            </a:pPr>
            <a:r>
              <a:rPr lang="zh-CN" altLang="en-US" sz="2000" b="1" dirty="0" smtClean="0">
                <a:solidFill>
                  <a:prstClr val="black"/>
                </a:solidFill>
                <a:sym typeface="+mn-ea"/>
              </a:rPr>
              <a:t>应用：</a:t>
            </a:r>
            <a:r>
              <a:rPr lang="zh-CN" altLang="en-US" sz="2000" dirty="0" smtClean="0">
                <a:solidFill>
                  <a:prstClr val="black"/>
                </a:solidFill>
                <a:sym typeface="+mn-ea"/>
              </a:rPr>
              <a:t>非常</a:t>
            </a:r>
            <a:r>
              <a:rPr lang="zh-CN" altLang="en-US" sz="2000" dirty="0">
                <a:solidFill>
                  <a:prstClr val="black"/>
                </a:solidFill>
                <a:sym typeface="+mn-ea"/>
              </a:rPr>
              <a:t>适合于军事模拟训练、</a:t>
            </a:r>
            <a:r>
              <a:rPr lang="en-US" altLang="zh-CN" sz="2000" dirty="0">
                <a:solidFill>
                  <a:prstClr val="black"/>
                </a:solidFill>
                <a:sym typeface="+mn-ea"/>
              </a:rPr>
              <a:t>CAD/CAM</a:t>
            </a:r>
            <a:r>
              <a:rPr lang="zh-CN" altLang="en-US" sz="2000" dirty="0">
                <a:solidFill>
                  <a:prstClr val="black"/>
                </a:solidFill>
                <a:sym typeface="+mn-ea"/>
              </a:rPr>
              <a:t>（虚拟制造、虚拟装配）、建筑设计与城市规划、虚拟生物医学工程、</a:t>
            </a:r>
            <a:r>
              <a:rPr lang="en-US" altLang="zh-CN" sz="2000" dirty="0">
                <a:solidFill>
                  <a:prstClr val="black"/>
                </a:solidFill>
                <a:sym typeface="+mn-ea"/>
              </a:rPr>
              <a:t>3D GIS</a:t>
            </a:r>
            <a:r>
              <a:rPr lang="zh-CN" altLang="en-US" sz="2000" dirty="0">
                <a:solidFill>
                  <a:prstClr val="black"/>
                </a:solidFill>
                <a:sym typeface="+mn-ea"/>
              </a:rPr>
              <a:t>科学可视化、教学演示等诸多领域的虚拟现实应用。</a:t>
            </a:r>
            <a:endParaRPr lang="zh-CN" altLang="en-US" sz="2000" dirty="0">
              <a:solidFill>
                <a:prstClr val="black"/>
              </a:solidFill>
            </a:endParaRPr>
          </a:p>
        </p:txBody>
      </p:sp>
      <p:sp>
        <p:nvSpPr>
          <p:cNvPr id="8" name="AutoShape 4"/>
          <p:cNvSpPr>
            <a:spLocks noChangeArrowheads="1"/>
          </p:cNvSpPr>
          <p:nvPr>
            <p:custDataLst>
              <p:tags r:id="rId1"/>
            </p:custDataLst>
          </p:nvPr>
        </p:nvSpPr>
        <p:spPr bwMode="white">
          <a:xfrm>
            <a:off x="777789" y="1473791"/>
            <a:ext cx="7580903" cy="2377445"/>
          </a:xfrm>
          <a:prstGeom prst="roundRect">
            <a:avLst>
              <a:gd name="adj" fmla="val 4784"/>
            </a:avLst>
          </a:prstGeom>
          <a:noFill/>
          <a:ln w="38100">
            <a:gradFill>
              <a:gsLst>
                <a:gs pos="0">
                  <a:srgbClr val="00B0F0"/>
                </a:gs>
                <a:gs pos="100000">
                  <a:srgbClr val="00206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65100" h="1270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342900" lvl="0" indent="-342900">
              <a:spcBef>
                <a:spcPts val="1000"/>
              </a:spcBef>
              <a:buClr>
                <a:srgbClr val="FF0000"/>
              </a:buClr>
              <a:buFont typeface="Wingdings" panose="05000000000000000000" pitchFamily="2" charset="2"/>
              <a:buChar char="u"/>
            </a:pPr>
            <a:r>
              <a:rPr lang="zh-CN" altLang="en-US" sz="2000" dirty="0">
                <a:solidFill>
                  <a:prstClr val="black"/>
                </a:solidFill>
              </a:rPr>
              <a:t>在虚拟现实实验室建设过程中，沉浸感的实现手段有很多，其中显示部分主要通过具有沉浸感的大屏幕立体投影系统来实现</a:t>
            </a:r>
            <a:r>
              <a:rPr lang="zh-CN" altLang="en-US" sz="2000" dirty="0" smtClean="0">
                <a:solidFill>
                  <a:prstClr val="black"/>
                </a:solidFill>
              </a:rPr>
              <a:t>。</a:t>
            </a:r>
            <a:endParaRPr lang="en-US" altLang="zh-CN" sz="2000" dirty="0" smtClean="0">
              <a:solidFill>
                <a:prstClr val="black"/>
              </a:solidFill>
            </a:endParaRPr>
          </a:p>
          <a:p>
            <a:pPr marL="342900" lvl="0" indent="-342900">
              <a:spcBef>
                <a:spcPts val="1000"/>
              </a:spcBef>
              <a:buClr>
                <a:srgbClr val="FF0000"/>
              </a:buClr>
              <a:buFont typeface="Wingdings" panose="05000000000000000000" pitchFamily="2" charset="2"/>
              <a:buChar char="u"/>
            </a:pPr>
            <a:r>
              <a:rPr lang="zh-CN" altLang="en-US" sz="2000" dirty="0" smtClean="0">
                <a:solidFill>
                  <a:schemeClr val="tx1"/>
                </a:solidFill>
              </a:rPr>
              <a:t>目前</a:t>
            </a:r>
            <a:r>
              <a:rPr lang="zh-CN" altLang="en-US" sz="2000" dirty="0">
                <a:solidFill>
                  <a:schemeClr val="tx1"/>
                </a:solidFill>
              </a:rPr>
              <a:t>，大屏幕三维立体投影显示系统是一种最典型、最实用、最高级的</a:t>
            </a:r>
            <a:r>
              <a:rPr lang="zh-CN" altLang="en-US" sz="2000" dirty="0">
                <a:solidFill>
                  <a:srgbClr val="FF0000"/>
                </a:solidFill>
              </a:rPr>
              <a:t>沉浸式虚拟现实显示系统，根据沉浸程度的不同，通常可分为单通道立体投影系统、多通道环幕立体投影系统、</a:t>
            </a:r>
            <a:r>
              <a:rPr lang="en-US" altLang="zh-CN" sz="2000" dirty="0">
                <a:solidFill>
                  <a:srgbClr val="FF0000"/>
                </a:solidFill>
              </a:rPr>
              <a:t>CAVE</a:t>
            </a:r>
            <a:r>
              <a:rPr lang="zh-CN" altLang="en-US" sz="2000" dirty="0">
                <a:solidFill>
                  <a:srgbClr val="FF0000"/>
                </a:solidFill>
              </a:rPr>
              <a:t>投影系统、球面投影系统等。</a:t>
            </a:r>
          </a:p>
        </p:txBody>
      </p:sp>
      <p:sp>
        <p:nvSpPr>
          <p:cNvPr id="6" name="五角星 5"/>
          <p:cNvSpPr/>
          <p:nvPr/>
        </p:nvSpPr>
        <p:spPr>
          <a:xfrm>
            <a:off x="7581750" y="236910"/>
            <a:ext cx="914400" cy="863953"/>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61775" y="182884"/>
            <a:ext cx="8193541" cy="548640"/>
          </a:xfrm>
        </p:spPr>
        <p:txBody>
          <a:bodyPr/>
          <a:lstStyle/>
          <a:p>
            <a:r>
              <a:rPr lang="en-US" altLang="zh-CN" b="1" dirty="0" smtClean="0"/>
              <a:t>3.1</a:t>
            </a:r>
            <a:r>
              <a:rPr lang="zh-CN" altLang="en-US" b="1" dirty="0"/>
              <a:t>图 形 显 示 设 备</a:t>
            </a:r>
            <a:endParaRPr lang="zh-CN" altLang="en-US" sz="3600" dirty="0">
              <a:solidFill>
                <a:srgbClr val="0070C0"/>
              </a:solidFill>
            </a:endParaRPr>
          </a:p>
        </p:txBody>
      </p:sp>
      <p:sp>
        <p:nvSpPr>
          <p:cNvPr id="5" name="矩形 4"/>
          <p:cNvSpPr/>
          <p:nvPr/>
        </p:nvSpPr>
        <p:spPr>
          <a:xfrm>
            <a:off x="683109" y="777144"/>
            <a:ext cx="7879977" cy="1004570"/>
          </a:xfrm>
          <a:prstGeom prst="rect">
            <a:avLst/>
          </a:prstGeom>
        </p:spPr>
        <p:txBody>
          <a:bodyPr wrap="square">
            <a:spAutoFit/>
          </a:bodyPr>
          <a:lstStyle/>
          <a:p>
            <a:pPr lvl="0">
              <a:lnSpc>
                <a:spcPct val="90000"/>
              </a:lnSpc>
              <a:spcBef>
                <a:spcPts val="1000"/>
              </a:spcBef>
            </a:pPr>
            <a:r>
              <a:rPr lang="en-US" altLang="zh-CN" sz="2800" dirty="0">
                <a:solidFill>
                  <a:srgbClr val="0070C0"/>
                </a:solidFill>
                <a:latin typeface="Times New Roman" pitchFamily="18" charset="0"/>
                <a:cs typeface="Times New Roman" pitchFamily="18" charset="0"/>
              </a:rPr>
              <a:t>3.1.3  </a:t>
            </a:r>
            <a:r>
              <a:rPr lang="zh-CN" altLang="en-US" sz="2800" dirty="0">
                <a:solidFill>
                  <a:srgbClr val="0070C0"/>
                </a:solidFill>
                <a:latin typeface="Times New Roman" pitchFamily="18" charset="0"/>
                <a:cs typeface="Times New Roman" pitchFamily="18" charset="0"/>
              </a:rPr>
              <a:t>沉浸式立体投影</a:t>
            </a:r>
            <a:r>
              <a:rPr lang="zh-CN" altLang="en-US" sz="2800" dirty="0" smtClean="0">
                <a:solidFill>
                  <a:srgbClr val="0070C0"/>
                </a:solidFill>
                <a:latin typeface="Times New Roman" pitchFamily="18" charset="0"/>
                <a:cs typeface="Times New Roman" pitchFamily="18" charset="0"/>
              </a:rPr>
              <a:t>系统</a:t>
            </a:r>
            <a:endParaRPr lang="en-US" altLang="zh-CN" sz="2800" dirty="0" smtClean="0">
              <a:solidFill>
                <a:srgbClr val="0070C0"/>
              </a:solidFill>
              <a:latin typeface="Times New Roman" pitchFamily="18" charset="0"/>
              <a:cs typeface="Times New Roman" pitchFamily="18" charset="0"/>
            </a:endParaRPr>
          </a:p>
          <a:p>
            <a:pPr lvl="0">
              <a:lnSpc>
                <a:spcPct val="90000"/>
              </a:lnSpc>
              <a:spcBef>
                <a:spcPts val="1000"/>
              </a:spcBef>
            </a:pPr>
            <a:r>
              <a:rPr lang="en-US" altLang="zh-CN" sz="2800" b="1" dirty="0" smtClean="0">
                <a:solidFill>
                  <a:srgbClr val="0070C0"/>
                </a:solidFill>
                <a:latin typeface="Times New Roman" pitchFamily="18" charset="0"/>
                <a:cs typeface="Times New Roman" pitchFamily="18" charset="0"/>
              </a:rPr>
              <a:t>1</a:t>
            </a:r>
            <a:r>
              <a:rPr lang="zh-CN" altLang="en-US" sz="2800" b="1" dirty="0">
                <a:solidFill>
                  <a:srgbClr val="0070C0"/>
                </a:solidFill>
                <a:latin typeface="Times New Roman" pitchFamily="18" charset="0"/>
                <a:cs typeface="Times New Roman" pitchFamily="18" charset="0"/>
              </a:rPr>
              <a:t>．单通道立体投影系统</a:t>
            </a:r>
            <a:endParaRPr lang="en-US" altLang="zh-CN" sz="2800" b="1" dirty="0" smtClean="0">
              <a:solidFill>
                <a:srgbClr val="0070C0"/>
              </a:solidFill>
              <a:latin typeface="Times New Roman" pitchFamily="18" charset="0"/>
              <a:cs typeface="Times New Roman" pitchFamily="18" charset="0"/>
            </a:endParaRPr>
          </a:p>
        </p:txBody>
      </p:sp>
      <p:sp>
        <p:nvSpPr>
          <p:cNvPr id="100" name="文本框 99"/>
          <p:cNvSpPr txBox="1"/>
          <p:nvPr/>
        </p:nvSpPr>
        <p:spPr>
          <a:xfrm>
            <a:off x="5695799" y="5358580"/>
            <a:ext cx="2608580" cy="365760"/>
          </a:xfrm>
          <a:prstGeom prst="rect">
            <a:avLst/>
          </a:prstGeom>
          <a:noFill/>
          <a:ln w="9525">
            <a:noFill/>
          </a:ln>
        </p:spPr>
        <p:txBody>
          <a:bodyPr wrap="square">
            <a:spAutoFit/>
          </a:bodyPr>
          <a:lstStyle/>
          <a:p>
            <a:pPr marL="0" indent="0" algn="l"/>
            <a:r>
              <a:rPr lang="zh-CN" altLang="en-US" b="0" u="none" dirty="0">
                <a:latin typeface="Times New Roman" pitchFamily="18" charset="0"/>
                <a:ea typeface="Times New Roman" pitchFamily="18" charset="0"/>
                <a:cs typeface="Times New Roman" pitchFamily="18" charset="0"/>
              </a:rPr>
              <a:t>单通道立体投影系统</a:t>
            </a:r>
          </a:p>
        </p:txBody>
      </p:sp>
      <p:sp>
        <p:nvSpPr>
          <p:cNvPr id="7" name="矩形 6"/>
          <p:cNvSpPr/>
          <p:nvPr/>
        </p:nvSpPr>
        <p:spPr>
          <a:xfrm>
            <a:off x="799305" y="3032424"/>
            <a:ext cx="4262120" cy="1754326"/>
          </a:xfrm>
          <a:prstGeom prst="rect">
            <a:avLst/>
          </a:prstGeom>
        </p:spPr>
        <p:txBody>
          <a:bodyPr wrap="square">
            <a:spAutoFit/>
          </a:bodyPr>
          <a:lstStyle/>
          <a:p>
            <a:pPr lvl="0">
              <a:lnSpc>
                <a:spcPct val="90000"/>
              </a:lnSpc>
              <a:spcBef>
                <a:spcPts val="1000"/>
              </a:spcBef>
            </a:pPr>
            <a:r>
              <a:rPr lang="zh-CN" altLang="en-US" sz="2000" b="1" dirty="0" smtClean="0">
                <a:solidFill>
                  <a:prstClr val="black"/>
                </a:solidFill>
                <a:sym typeface="+mn-ea"/>
              </a:rPr>
              <a:t>优点：</a:t>
            </a:r>
            <a:r>
              <a:rPr lang="zh-CN" altLang="en-US" sz="2000" dirty="0" smtClean="0">
                <a:solidFill>
                  <a:prstClr val="black"/>
                </a:solidFill>
                <a:sym typeface="+mn-ea"/>
              </a:rPr>
              <a:t>最大优点</a:t>
            </a:r>
            <a:r>
              <a:rPr lang="zh-CN" altLang="en-US" sz="2000" dirty="0">
                <a:solidFill>
                  <a:prstClr val="black"/>
                </a:solidFill>
                <a:sym typeface="+mn-ea"/>
              </a:rPr>
              <a:t>是</a:t>
            </a:r>
            <a:r>
              <a:rPr lang="zh-CN" altLang="en-US" sz="2000" dirty="0">
                <a:sym typeface="+mn-ea"/>
              </a:rPr>
              <a:t>能够显示优质的</a:t>
            </a:r>
            <a:r>
              <a:rPr lang="zh-CN" altLang="en-US" sz="2000" dirty="0">
                <a:solidFill>
                  <a:srgbClr val="0000CC"/>
                </a:solidFill>
                <a:sym typeface="+mn-ea"/>
              </a:rPr>
              <a:t>高分辨率三维立体投影</a:t>
            </a:r>
            <a:r>
              <a:rPr lang="zh-CN" altLang="en-US" sz="2000" dirty="0" smtClean="0">
                <a:solidFill>
                  <a:srgbClr val="0000CC"/>
                </a:solidFill>
                <a:sym typeface="+mn-ea"/>
              </a:rPr>
              <a:t>影像；</a:t>
            </a:r>
            <a:r>
              <a:rPr lang="zh-CN" altLang="en-US" sz="2000" dirty="0" smtClean="0">
                <a:solidFill>
                  <a:prstClr val="black"/>
                </a:solidFill>
                <a:sym typeface="+mn-ea"/>
              </a:rPr>
              <a:t>是</a:t>
            </a:r>
            <a:r>
              <a:rPr lang="zh-CN" altLang="en-US" sz="2000" dirty="0">
                <a:solidFill>
                  <a:prstClr val="black"/>
                </a:solidFill>
                <a:sym typeface="+mn-ea"/>
              </a:rPr>
              <a:t>一种低成本、操作简便、占用空间较小、具有极好性能价格比的小型虚拟三维投影显示系统，其集成的显示系统使安装、操作使用更加</a:t>
            </a:r>
            <a:r>
              <a:rPr lang="zh-CN" altLang="en-US" sz="2000" dirty="0" smtClean="0">
                <a:solidFill>
                  <a:prstClr val="black"/>
                </a:solidFill>
                <a:sym typeface="+mn-ea"/>
              </a:rPr>
              <a:t>容易。</a:t>
            </a:r>
            <a:endParaRPr lang="zh-CN" altLang="en-US" sz="2000" dirty="0">
              <a:solidFill>
                <a:prstClr val="black"/>
              </a:solidFill>
            </a:endParaRPr>
          </a:p>
        </p:txBody>
      </p:sp>
      <p:sp>
        <p:nvSpPr>
          <p:cNvPr id="8" name="AutoShape 4"/>
          <p:cNvSpPr>
            <a:spLocks noChangeArrowheads="1"/>
          </p:cNvSpPr>
          <p:nvPr>
            <p:custDataLst>
              <p:tags r:id="rId1"/>
            </p:custDataLst>
          </p:nvPr>
        </p:nvSpPr>
        <p:spPr bwMode="white">
          <a:xfrm>
            <a:off x="799305" y="1850309"/>
            <a:ext cx="7580903" cy="1032739"/>
          </a:xfrm>
          <a:prstGeom prst="roundRect">
            <a:avLst>
              <a:gd name="adj" fmla="val 4784"/>
            </a:avLst>
          </a:prstGeom>
          <a:noFill/>
          <a:ln w="38100">
            <a:gradFill>
              <a:gsLst>
                <a:gs pos="0">
                  <a:srgbClr val="00B0F0"/>
                </a:gs>
                <a:gs pos="100000">
                  <a:srgbClr val="00206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65100" h="1270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lvl="0">
              <a:lnSpc>
                <a:spcPct val="90000"/>
              </a:lnSpc>
              <a:spcBef>
                <a:spcPts val="1000"/>
              </a:spcBef>
            </a:pPr>
            <a:r>
              <a:rPr lang="zh-CN" altLang="en-US" sz="2000" dirty="0">
                <a:solidFill>
                  <a:prstClr val="black"/>
                </a:solidFill>
              </a:rPr>
              <a:t>通常以一台图形计算机为实时驱动平台，使用</a:t>
            </a:r>
            <a:r>
              <a:rPr lang="zh-CN" altLang="en-US" sz="2000" dirty="0">
                <a:solidFill>
                  <a:srgbClr val="0000CC"/>
                </a:solidFill>
              </a:rPr>
              <a:t>两台投影</a:t>
            </a:r>
            <a:r>
              <a:rPr lang="zh-CN" altLang="en-US" sz="2000" dirty="0" smtClean="0">
                <a:solidFill>
                  <a:srgbClr val="0000CC"/>
                </a:solidFill>
              </a:rPr>
              <a:t>机</a:t>
            </a:r>
            <a:r>
              <a:rPr lang="zh-CN" altLang="en-US" sz="2000" dirty="0" smtClean="0">
                <a:solidFill>
                  <a:prstClr val="black"/>
                </a:solidFill>
              </a:rPr>
              <a:t>（一</a:t>
            </a:r>
            <a:r>
              <a:rPr lang="zh-CN" altLang="en-US" sz="2000" dirty="0">
                <a:solidFill>
                  <a:prstClr val="black"/>
                </a:solidFill>
              </a:rPr>
              <a:t>台投射左眼图像，另外一台投射右眼</a:t>
            </a:r>
            <a:r>
              <a:rPr lang="zh-CN" altLang="en-US" sz="2000" dirty="0" smtClean="0">
                <a:solidFill>
                  <a:prstClr val="black"/>
                </a:solidFill>
              </a:rPr>
              <a:t>图像），将</a:t>
            </a:r>
            <a:r>
              <a:rPr lang="zh-CN" altLang="en-US" sz="2000" dirty="0">
                <a:solidFill>
                  <a:prstClr val="black"/>
                </a:solidFill>
              </a:rPr>
              <a:t>左右眼图像同时投射到屏幕上显示一幅高分辨率的</a:t>
            </a:r>
            <a:r>
              <a:rPr lang="zh-CN" altLang="en-US" sz="2000" dirty="0">
                <a:solidFill>
                  <a:srgbClr val="0000CC"/>
                </a:solidFill>
              </a:rPr>
              <a:t>立体投影</a:t>
            </a:r>
            <a:r>
              <a:rPr lang="zh-CN" altLang="en-US" sz="2000" dirty="0" smtClean="0">
                <a:solidFill>
                  <a:srgbClr val="0000CC"/>
                </a:solidFill>
              </a:rPr>
              <a:t>影像</a:t>
            </a:r>
            <a:r>
              <a:rPr lang="zh-CN" altLang="en-US" sz="2000" dirty="0" smtClean="0">
                <a:solidFill>
                  <a:prstClr val="black"/>
                </a:solidFill>
              </a:rPr>
              <a:t>。</a:t>
            </a:r>
            <a:endParaRPr lang="zh-CN" altLang="en-US" sz="2000" dirty="0">
              <a:solidFill>
                <a:prstClr val="black"/>
              </a:solidFill>
            </a:endParaRPr>
          </a:p>
        </p:txBody>
      </p:sp>
      <p:sp>
        <p:nvSpPr>
          <p:cNvPr id="9" name="矩形 8"/>
          <p:cNvSpPr/>
          <p:nvPr/>
        </p:nvSpPr>
        <p:spPr>
          <a:xfrm>
            <a:off x="867999" y="4919779"/>
            <a:ext cx="4262120" cy="923330"/>
          </a:xfrm>
          <a:prstGeom prst="rect">
            <a:avLst/>
          </a:prstGeom>
        </p:spPr>
        <p:txBody>
          <a:bodyPr wrap="square">
            <a:spAutoFit/>
          </a:bodyPr>
          <a:lstStyle/>
          <a:p>
            <a:pPr lvl="0">
              <a:lnSpc>
                <a:spcPct val="90000"/>
              </a:lnSpc>
              <a:spcBef>
                <a:spcPts val="1000"/>
              </a:spcBef>
            </a:pPr>
            <a:r>
              <a:rPr lang="zh-CN" altLang="en-US" sz="2000" b="1" dirty="0" smtClean="0">
                <a:solidFill>
                  <a:prstClr val="black"/>
                </a:solidFill>
                <a:sym typeface="+mn-ea"/>
              </a:rPr>
              <a:t>应用：</a:t>
            </a:r>
            <a:r>
              <a:rPr lang="zh-CN" altLang="en-US" sz="2000" dirty="0" smtClean="0">
                <a:solidFill>
                  <a:prstClr val="black"/>
                </a:solidFill>
                <a:sym typeface="+mn-ea"/>
              </a:rPr>
              <a:t>实时</a:t>
            </a:r>
            <a:r>
              <a:rPr lang="zh-CN" altLang="en-US" sz="2000" dirty="0">
                <a:solidFill>
                  <a:prstClr val="black"/>
                </a:solidFill>
                <a:sym typeface="+mn-ea"/>
              </a:rPr>
              <a:t>显示虚拟现实仿真</a:t>
            </a:r>
            <a:r>
              <a:rPr lang="zh-CN" altLang="en-US" sz="2000" dirty="0" smtClean="0">
                <a:solidFill>
                  <a:prstClr val="black"/>
                </a:solidFill>
                <a:sym typeface="+mn-ea"/>
              </a:rPr>
              <a:t>应用程序，</a:t>
            </a:r>
            <a:r>
              <a:rPr lang="zh-CN" altLang="en-US" sz="2000" dirty="0">
                <a:solidFill>
                  <a:prstClr val="black"/>
                </a:solidFill>
                <a:sym typeface="+mn-ea"/>
              </a:rPr>
              <a:t>被广泛应用于高等院校和科研院所的虚拟现实实验室中。</a:t>
            </a:r>
            <a:endParaRPr lang="zh-CN" altLang="en-US" sz="2000" dirty="0">
              <a:solidFill>
                <a:prstClr val="black"/>
              </a:solidFill>
            </a:endParaRPr>
          </a:p>
        </p:txBody>
      </p:sp>
      <p:pic>
        <p:nvPicPr>
          <p:cNvPr id="1026" name="Picture 2" descr="c:\users\administrator\appdata\roaming\360se6\User Data\temp\dantd-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5913" y="3032424"/>
            <a:ext cx="2336935" cy="2185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15651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19862" y="161356"/>
            <a:ext cx="4701130" cy="1555249"/>
          </a:xfrm>
        </p:spPr>
        <p:txBody>
          <a:bodyPr/>
          <a:lstStyle/>
          <a:p>
            <a:r>
              <a:rPr lang="zh-CN" altLang="en-US" sz="4800" b="1" dirty="0">
                <a:solidFill>
                  <a:srgbClr val="CC6600"/>
                </a:solidFill>
              </a:rPr>
              <a:t>导学</a:t>
            </a:r>
            <a:r>
              <a:rPr lang="en-US" altLang="zh-CN" sz="4800" b="1" dirty="0">
                <a:solidFill>
                  <a:srgbClr val="CC6600"/>
                </a:solidFill>
              </a:rPr>
              <a:t/>
            </a:r>
            <a:br>
              <a:rPr lang="en-US" altLang="zh-CN" sz="4800" b="1" dirty="0">
                <a:solidFill>
                  <a:srgbClr val="CC6600"/>
                </a:solidFill>
              </a:rPr>
            </a:br>
            <a:endParaRPr lang="zh-CN" altLang="en-US" sz="4800" dirty="0"/>
          </a:p>
        </p:txBody>
      </p:sp>
      <p:sp>
        <p:nvSpPr>
          <p:cNvPr id="6" name="Rectangle 3"/>
          <p:cNvSpPr>
            <a:spLocks noGrp="1" noChangeArrowheads="1"/>
          </p:cNvSpPr>
          <p:nvPr>
            <p:ph type="body" idx="1"/>
          </p:nvPr>
        </p:nvSpPr>
        <p:spPr>
          <a:xfrm>
            <a:off x="623888" y="1218654"/>
            <a:ext cx="3700686" cy="5063813"/>
          </a:xfrm>
          <a:ln>
            <a:solidFill>
              <a:srgbClr val="0070C0"/>
            </a:solidFill>
          </a:ln>
        </p:spPr>
        <p:txBody>
          <a:bodyPr/>
          <a:lstStyle/>
          <a:p>
            <a:pPr marL="0" indent="0" eaLnBrk="1" hangingPunct="1">
              <a:lnSpc>
                <a:spcPct val="150000"/>
              </a:lnSpc>
              <a:buFontTx/>
              <a:buNone/>
            </a:pPr>
            <a:r>
              <a:rPr lang="zh-CN" altLang="en-US" sz="2200" b="1" dirty="0" smtClean="0">
                <a:solidFill>
                  <a:srgbClr val="0070C0"/>
                </a:solidFill>
                <a:effectLst/>
                <a:latin typeface="Times New Roman" pitchFamily="18" charset="0"/>
                <a:cs typeface="Times New Roman" pitchFamily="18" charset="0"/>
              </a:rPr>
              <a:t>一、学习目标</a:t>
            </a:r>
            <a:endParaRPr lang="en-US" altLang="zh-CN" sz="2200" b="1" dirty="0" smtClean="0">
              <a:solidFill>
                <a:srgbClr val="0070C0"/>
              </a:solidFill>
              <a:effectLst/>
              <a:latin typeface="Times New Roman" pitchFamily="18" charset="0"/>
              <a:cs typeface="Times New Roman" pitchFamily="18" charset="0"/>
            </a:endParaRPr>
          </a:p>
          <a:p>
            <a:pPr marL="457200" indent="-457200">
              <a:buAutoNum type="arabicPeriod"/>
            </a:pPr>
            <a:r>
              <a:rPr lang="zh-CN" altLang="en-US" sz="2000" dirty="0">
                <a:latin typeface="Times New Roman" pitchFamily="18" charset="0"/>
                <a:cs typeface="Times New Roman" pitchFamily="18" charset="0"/>
              </a:rPr>
              <a:t>了解</a:t>
            </a:r>
            <a:r>
              <a:rPr lang="zh-CN" altLang="en-US" sz="2000" dirty="0" smtClean="0">
                <a:latin typeface="Times New Roman" pitchFamily="18" charset="0"/>
                <a:cs typeface="Times New Roman" pitchFamily="18" charset="0"/>
              </a:rPr>
              <a:t>图形显示设备</a:t>
            </a:r>
            <a:r>
              <a:rPr lang="zh-CN" altLang="en-US" sz="2000" dirty="0">
                <a:latin typeface="Times New Roman" pitchFamily="18" charset="0"/>
                <a:cs typeface="Times New Roman" pitchFamily="18" charset="0"/>
              </a:rPr>
              <a:t>的概念；了解人类视觉系统原理；掌握头盔显示器的概念和常用头盔显示器</a:t>
            </a:r>
            <a:r>
              <a:rPr lang="zh-CN" altLang="en-US" sz="2000" dirty="0" smtClean="0">
                <a:latin typeface="Times New Roman" pitchFamily="18" charset="0"/>
                <a:cs typeface="Times New Roman" pitchFamily="18" charset="0"/>
              </a:rPr>
              <a:t>；了解</a:t>
            </a:r>
            <a:r>
              <a:rPr lang="zh-CN" altLang="en-US" sz="2000" dirty="0">
                <a:latin typeface="Times New Roman" pitchFamily="18" charset="0"/>
                <a:cs typeface="Times New Roman" pitchFamily="18" charset="0"/>
              </a:rPr>
              <a:t>立体眼镜的原理</a:t>
            </a:r>
            <a:r>
              <a:rPr lang="zh-CN" altLang="en-US" sz="2000" dirty="0" smtClean="0">
                <a:latin typeface="Times New Roman" pitchFamily="18" charset="0"/>
                <a:cs typeface="Times New Roman" pitchFamily="18" charset="0"/>
              </a:rPr>
              <a:t>。</a:t>
            </a:r>
            <a:endParaRPr lang="en-US" altLang="zh-CN" sz="2000" dirty="0" smtClean="0">
              <a:latin typeface="Times New Roman" pitchFamily="18" charset="0"/>
              <a:cs typeface="Times New Roman" pitchFamily="18" charset="0"/>
            </a:endParaRPr>
          </a:p>
          <a:p>
            <a:pPr marL="457200" indent="-457200">
              <a:buAutoNum type="arabicPeriod"/>
            </a:pPr>
            <a:r>
              <a:rPr lang="zh-CN" altLang="en-US" sz="2000" dirty="0">
                <a:latin typeface="Times New Roman" pitchFamily="18" charset="0"/>
                <a:cs typeface="Times New Roman" pitchFamily="18" charset="0"/>
              </a:rPr>
              <a:t>了解</a:t>
            </a:r>
            <a:r>
              <a:rPr lang="zh-CN" altLang="en-US" sz="2000" dirty="0" smtClean="0">
                <a:latin typeface="Times New Roman" pitchFamily="18" charset="0"/>
                <a:cs typeface="Times New Roman" pitchFamily="18" charset="0"/>
              </a:rPr>
              <a:t>声音输出设备</a:t>
            </a:r>
            <a:r>
              <a:rPr lang="zh-CN" altLang="en-US" sz="2000" dirty="0">
                <a:latin typeface="Times New Roman" pitchFamily="18" charset="0"/>
                <a:cs typeface="Times New Roman" pitchFamily="18" charset="0"/>
              </a:rPr>
              <a:t>的概念；了解人类听觉系统原理；</a:t>
            </a:r>
            <a:r>
              <a:rPr lang="zh-CN" altLang="en-US" sz="2000" dirty="0" smtClean="0">
                <a:latin typeface="Times New Roman" pitchFamily="18" charset="0"/>
                <a:cs typeface="Times New Roman" pitchFamily="18" charset="0"/>
              </a:rPr>
              <a:t>了解基于</a:t>
            </a:r>
            <a:r>
              <a:rPr lang="zh-CN" altLang="en-US" sz="2000" dirty="0">
                <a:latin typeface="Times New Roman" pitchFamily="18" charset="0"/>
                <a:cs typeface="Times New Roman" pitchFamily="18" charset="0"/>
              </a:rPr>
              <a:t>扬声器的三维声音的原理和应用</a:t>
            </a:r>
            <a:r>
              <a:rPr lang="zh-CN" altLang="en-US" sz="2000" dirty="0" smtClean="0">
                <a:latin typeface="Times New Roman" pitchFamily="18" charset="0"/>
                <a:cs typeface="Times New Roman" pitchFamily="18" charset="0"/>
              </a:rPr>
              <a:t>。</a:t>
            </a:r>
            <a:endParaRPr lang="en-US" altLang="zh-CN" sz="2000" dirty="0" smtClean="0">
              <a:latin typeface="Times New Roman" pitchFamily="18" charset="0"/>
              <a:cs typeface="Times New Roman" pitchFamily="18" charset="0"/>
            </a:endParaRPr>
          </a:p>
          <a:p>
            <a:pPr marL="457200" indent="-457200">
              <a:buAutoNum type="arabicPeriod"/>
            </a:pPr>
            <a:r>
              <a:rPr lang="zh-CN" altLang="en-US" sz="2000" dirty="0">
                <a:latin typeface="Times New Roman" pitchFamily="18" charset="0"/>
                <a:cs typeface="Times New Roman" pitchFamily="18" charset="0"/>
              </a:rPr>
              <a:t>掌握接触反馈和力反馈的概念与区别</a:t>
            </a:r>
            <a:r>
              <a:rPr lang="zh-CN" altLang="en-US" sz="2000" dirty="0" smtClean="0">
                <a:latin typeface="Times New Roman" pitchFamily="18" charset="0"/>
                <a:cs typeface="Times New Roman" pitchFamily="18" charset="0"/>
              </a:rPr>
              <a:t>；</a:t>
            </a:r>
            <a:r>
              <a:rPr lang="zh-CN" altLang="zh-CN" sz="2000" dirty="0" smtClean="0"/>
              <a:t>了解</a:t>
            </a:r>
            <a:r>
              <a:rPr lang="zh-CN" altLang="zh-CN" sz="2000" dirty="0"/>
              <a:t>触觉鼠标和</a:t>
            </a:r>
            <a:r>
              <a:rPr lang="en-US" altLang="zh-CN" sz="2000" dirty="0" err="1"/>
              <a:t>iMotion</a:t>
            </a:r>
            <a:r>
              <a:rPr lang="zh-CN" altLang="zh-CN" sz="2000" dirty="0"/>
              <a:t>触觉反馈手套的原理和应用</a:t>
            </a:r>
            <a:r>
              <a:rPr lang="zh-CN" altLang="en-US" sz="2000" dirty="0" smtClean="0">
                <a:latin typeface="Times New Roman" pitchFamily="18" charset="0"/>
                <a:cs typeface="Times New Roman" pitchFamily="18" charset="0"/>
              </a:rPr>
              <a:t>。</a:t>
            </a:r>
            <a:endParaRPr lang="zh-CN" altLang="zh-CN" sz="2000" dirty="0">
              <a:latin typeface="Times New Roman" pitchFamily="18" charset="0"/>
              <a:cs typeface="Times New Roman" pitchFamily="18" charset="0"/>
            </a:endParaRPr>
          </a:p>
        </p:txBody>
      </p:sp>
      <p:sp>
        <p:nvSpPr>
          <p:cNvPr id="7" name="Rectangle 3"/>
          <p:cNvSpPr txBox="1">
            <a:spLocks noChangeArrowheads="1"/>
          </p:cNvSpPr>
          <p:nvPr/>
        </p:nvSpPr>
        <p:spPr>
          <a:xfrm>
            <a:off x="4862456" y="1229445"/>
            <a:ext cx="3917072" cy="5053022"/>
          </a:xfrm>
          <a:prstGeom prst="rect">
            <a:avLst/>
          </a:prstGeom>
          <a:ln>
            <a:solidFill>
              <a:srgbClr val="0070C0"/>
            </a:solidFill>
          </a:ln>
        </p:spPr>
        <p:txBody>
          <a:bodyPr/>
          <a:lstStyle>
            <a:lvl1pPr indent="0">
              <a:lnSpc>
                <a:spcPct val="100000"/>
              </a:lnSpc>
              <a:spcBef>
                <a:spcPts val="1000"/>
              </a:spcBef>
              <a:buFontTx/>
              <a:buNone/>
              <a:defRPr sz="2200" b="1">
                <a:solidFill>
                  <a:srgbClr val="0070C0"/>
                </a:solidFill>
                <a:effectLst/>
              </a:defRPr>
            </a:lvl1pPr>
            <a:lvl2pPr indent="0">
              <a:lnSpc>
                <a:spcPct val="90000"/>
              </a:lnSpc>
              <a:spcBef>
                <a:spcPts val="500"/>
              </a:spcBef>
              <a:buFont typeface="Arial" pitchFamily="34" charset="0"/>
              <a:buNone/>
              <a:defRPr sz="2000">
                <a:solidFill>
                  <a:schemeClr val="tx1">
                    <a:tint val="75000"/>
                  </a:schemeClr>
                </a:solidFill>
              </a:defRPr>
            </a:lvl2pPr>
            <a:lvl3pPr indent="0">
              <a:lnSpc>
                <a:spcPct val="90000"/>
              </a:lnSpc>
              <a:spcBef>
                <a:spcPts val="500"/>
              </a:spcBef>
              <a:buFont typeface="Arial" pitchFamily="34" charset="0"/>
              <a:buNone/>
              <a:defRPr>
                <a:solidFill>
                  <a:schemeClr val="tx1">
                    <a:tint val="75000"/>
                  </a:schemeClr>
                </a:solidFill>
              </a:defRPr>
            </a:lvl3pPr>
            <a:lvl4pPr indent="0">
              <a:lnSpc>
                <a:spcPct val="90000"/>
              </a:lnSpc>
              <a:spcBef>
                <a:spcPts val="500"/>
              </a:spcBef>
              <a:buFont typeface="Arial" pitchFamily="34" charset="0"/>
              <a:buNone/>
              <a:defRPr sz="1600">
                <a:solidFill>
                  <a:schemeClr val="tx1">
                    <a:tint val="75000"/>
                  </a:schemeClr>
                </a:solidFill>
              </a:defRPr>
            </a:lvl4pPr>
            <a:lvl5pPr indent="0">
              <a:lnSpc>
                <a:spcPct val="90000"/>
              </a:lnSpc>
              <a:spcBef>
                <a:spcPts val="500"/>
              </a:spcBef>
              <a:buFont typeface="Arial" pitchFamily="34" charset="0"/>
              <a:buNone/>
              <a:defRPr sz="1600">
                <a:solidFill>
                  <a:schemeClr val="tx1">
                    <a:tint val="75000"/>
                  </a:schemeClr>
                </a:solidFill>
              </a:defRPr>
            </a:lvl5pPr>
            <a:lvl6pPr indent="0">
              <a:lnSpc>
                <a:spcPct val="90000"/>
              </a:lnSpc>
              <a:spcBef>
                <a:spcPts val="500"/>
              </a:spcBef>
              <a:buFont typeface="Arial" pitchFamily="34" charset="0"/>
              <a:buNone/>
              <a:defRPr sz="1600">
                <a:solidFill>
                  <a:schemeClr val="tx1">
                    <a:tint val="75000"/>
                  </a:schemeClr>
                </a:solidFill>
              </a:defRPr>
            </a:lvl6pPr>
            <a:lvl7pPr indent="0">
              <a:lnSpc>
                <a:spcPct val="90000"/>
              </a:lnSpc>
              <a:spcBef>
                <a:spcPts val="500"/>
              </a:spcBef>
              <a:buFont typeface="Arial" pitchFamily="34" charset="0"/>
              <a:buNone/>
              <a:defRPr sz="1600">
                <a:solidFill>
                  <a:schemeClr val="tx1">
                    <a:tint val="75000"/>
                  </a:schemeClr>
                </a:solidFill>
              </a:defRPr>
            </a:lvl7pPr>
            <a:lvl8pPr indent="0">
              <a:lnSpc>
                <a:spcPct val="90000"/>
              </a:lnSpc>
              <a:spcBef>
                <a:spcPts val="500"/>
              </a:spcBef>
              <a:buFont typeface="Arial" pitchFamily="34" charset="0"/>
              <a:buNone/>
              <a:defRPr sz="1600">
                <a:solidFill>
                  <a:schemeClr val="tx1">
                    <a:tint val="75000"/>
                  </a:schemeClr>
                </a:solidFill>
              </a:defRPr>
            </a:lvl8pPr>
            <a:lvl9pPr indent="0">
              <a:lnSpc>
                <a:spcPct val="90000"/>
              </a:lnSpc>
              <a:spcBef>
                <a:spcPts val="500"/>
              </a:spcBef>
              <a:buFont typeface="Arial" pitchFamily="34" charset="0"/>
              <a:buNone/>
              <a:defRPr sz="1600">
                <a:solidFill>
                  <a:schemeClr val="tx1">
                    <a:tint val="75000"/>
                  </a:schemeClr>
                </a:solidFill>
              </a:defRPr>
            </a:lvl9pPr>
          </a:lstStyle>
          <a:p>
            <a:pPr>
              <a:lnSpc>
                <a:spcPct val="150000"/>
              </a:lnSpc>
            </a:pPr>
            <a:r>
              <a:rPr lang="zh-CN" altLang="zh-CN" dirty="0">
                <a:latin typeface="Times New Roman" pitchFamily="18" charset="0"/>
                <a:cs typeface="Times New Roman" pitchFamily="18" charset="0"/>
              </a:rPr>
              <a:t>二、重点、难点</a:t>
            </a:r>
            <a:endParaRPr lang="en-US" altLang="zh-CN" dirty="0">
              <a:latin typeface="Times New Roman" pitchFamily="18" charset="0"/>
              <a:cs typeface="Times New Roman" pitchFamily="18" charset="0"/>
            </a:endParaRPr>
          </a:p>
          <a:p>
            <a:r>
              <a:rPr lang="en-US" altLang="zh-CN" sz="2000" b="0" dirty="0" smtClean="0">
                <a:solidFill>
                  <a:schemeClr val="tx1"/>
                </a:solidFill>
                <a:latin typeface="Times New Roman" pitchFamily="18" charset="0"/>
                <a:cs typeface="Times New Roman" pitchFamily="18" charset="0"/>
              </a:rPr>
              <a:t>1.</a:t>
            </a:r>
            <a:r>
              <a:rPr lang="zh-CN" altLang="en-US" sz="2000" b="0" dirty="0" smtClean="0">
                <a:solidFill>
                  <a:schemeClr val="tx1"/>
                </a:solidFill>
                <a:latin typeface="Times New Roman" pitchFamily="18" charset="0"/>
                <a:cs typeface="Times New Roman" pitchFamily="18" charset="0"/>
              </a:rPr>
              <a:t>重点</a:t>
            </a:r>
            <a:r>
              <a:rPr lang="zh-CN" altLang="en-US" sz="2000" b="0" dirty="0">
                <a:solidFill>
                  <a:schemeClr val="tx1"/>
                </a:solidFill>
                <a:latin typeface="Times New Roman" pitchFamily="18" charset="0"/>
                <a:cs typeface="Times New Roman" pitchFamily="18" charset="0"/>
              </a:rPr>
              <a:t>：</a:t>
            </a:r>
            <a:r>
              <a:rPr sz="2000" b="0" dirty="0" err="1">
                <a:solidFill>
                  <a:schemeClr val="tx1"/>
                </a:solidFill>
                <a:latin typeface="Times New Roman" pitchFamily="18" charset="0"/>
                <a:cs typeface="Times New Roman" pitchFamily="18" charset="0"/>
              </a:rPr>
              <a:t>图形显示设备、</a:t>
            </a:r>
            <a:r>
              <a:rPr sz="2000" b="0" dirty="0" err="1" smtClean="0">
                <a:solidFill>
                  <a:schemeClr val="tx1"/>
                </a:solidFill>
                <a:latin typeface="Times New Roman" pitchFamily="18" charset="0"/>
                <a:cs typeface="Times New Roman" pitchFamily="18" charset="0"/>
              </a:rPr>
              <a:t>声音</a:t>
            </a:r>
            <a:r>
              <a:rPr lang="zh-CN" altLang="en-US" sz="2000" b="0" dirty="0" smtClean="0">
                <a:solidFill>
                  <a:schemeClr val="tx1"/>
                </a:solidFill>
                <a:latin typeface="Times New Roman" pitchFamily="18" charset="0"/>
                <a:cs typeface="Times New Roman" pitchFamily="18" charset="0"/>
              </a:rPr>
              <a:t>输出</a:t>
            </a:r>
            <a:r>
              <a:rPr sz="2000" b="0" dirty="0" err="1" smtClean="0">
                <a:solidFill>
                  <a:schemeClr val="tx1"/>
                </a:solidFill>
                <a:latin typeface="Times New Roman" pitchFamily="18" charset="0"/>
                <a:cs typeface="Times New Roman" pitchFamily="18" charset="0"/>
              </a:rPr>
              <a:t>设备</a:t>
            </a:r>
            <a:r>
              <a:rPr sz="2000" b="0" dirty="0" err="1">
                <a:solidFill>
                  <a:schemeClr val="tx1"/>
                </a:solidFill>
                <a:latin typeface="Times New Roman" pitchFamily="18" charset="0"/>
                <a:cs typeface="Times New Roman" pitchFamily="18" charset="0"/>
              </a:rPr>
              <a:t>、接触反馈和力反馈的基本概念和区别；</a:t>
            </a:r>
            <a:r>
              <a:rPr sz="2000" b="0" dirty="0" err="1" smtClean="0">
                <a:solidFill>
                  <a:schemeClr val="tx1"/>
                </a:solidFill>
                <a:latin typeface="Times New Roman" pitchFamily="18" charset="0"/>
                <a:cs typeface="Times New Roman" pitchFamily="18" charset="0"/>
              </a:rPr>
              <a:t>常用头盔显示器</a:t>
            </a:r>
            <a:r>
              <a:rPr lang="zh-CN" altLang="en-US" sz="2000" b="0" dirty="0" smtClean="0">
                <a:solidFill>
                  <a:schemeClr val="tx1"/>
                </a:solidFill>
                <a:latin typeface="Times New Roman" pitchFamily="18" charset="0"/>
                <a:cs typeface="Times New Roman" pitchFamily="18" charset="0"/>
              </a:rPr>
              <a:t>的</a:t>
            </a:r>
            <a:r>
              <a:rPr lang="zh-CN" altLang="en-US" sz="2000" b="0" dirty="0">
                <a:solidFill>
                  <a:schemeClr val="tx1"/>
                </a:solidFill>
                <a:latin typeface="Times New Roman" pitchFamily="18" charset="0"/>
                <a:cs typeface="Times New Roman" pitchFamily="18" charset="0"/>
              </a:rPr>
              <a:t>概念和常用头盔显示</a:t>
            </a:r>
            <a:r>
              <a:rPr lang="zh-CN" altLang="en-US" sz="2000" b="0" dirty="0" smtClean="0">
                <a:solidFill>
                  <a:schemeClr val="tx1"/>
                </a:solidFill>
                <a:latin typeface="Times New Roman" pitchFamily="18" charset="0"/>
                <a:cs typeface="Times New Roman" pitchFamily="18" charset="0"/>
              </a:rPr>
              <a:t>器；触觉</a:t>
            </a:r>
            <a:r>
              <a:rPr lang="zh-CN" altLang="en-US" sz="2000" b="0" dirty="0">
                <a:solidFill>
                  <a:schemeClr val="tx1"/>
                </a:solidFill>
                <a:latin typeface="Times New Roman" pitchFamily="18" charset="0"/>
                <a:cs typeface="Times New Roman" pitchFamily="18" charset="0"/>
              </a:rPr>
              <a:t>鼠标和</a:t>
            </a:r>
            <a:r>
              <a:rPr lang="en-US" altLang="zh-CN" sz="2000" b="0" dirty="0" err="1">
                <a:solidFill>
                  <a:schemeClr val="tx1"/>
                </a:solidFill>
                <a:latin typeface="Times New Roman" pitchFamily="18" charset="0"/>
                <a:cs typeface="Times New Roman" pitchFamily="18" charset="0"/>
              </a:rPr>
              <a:t>iMotion</a:t>
            </a:r>
            <a:r>
              <a:rPr lang="zh-CN" altLang="en-US" sz="2000" b="0" dirty="0">
                <a:solidFill>
                  <a:schemeClr val="tx1"/>
                </a:solidFill>
                <a:latin typeface="Times New Roman" pitchFamily="18" charset="0"/>
                <a:cs typeface="Times New Roman" pitchFamily="18" charset="0"/>
              </a:rPr>
              <a:t>触觉反馈手套的原理和</a:t>
            </a:r>
            <a:r>
              <a:rPr lang="zh-CN" altLang="en-US" sz="2000" b="0" dirty="0" smtClean="0">
                <a:solidFill>
                  <a:schemeClr val="tx1"/>
                </a:solidFill>
                <a:latin typeface="Times New Roman" pitchFamily="18" charset="0"/>
                <a:cs typeface="Times New Roman" pitchFamily="18" charset="0"/>
              </a:rPr>
              <a:t>应用。</a:t>
            </a:r>
            <a:endParaRPr lang="en-US" altLang="zh-CN" sz="2000" b="0" dirty="0" smtClean="0">
              <a:solidFill>
                <a:schemeClr val="tx1"/>
              </a:solidFill>
              <a:latin typeface="Times New Roman" pitchFamily="18" charset="0"/>
              <a:cs typeface="Times New Roman" pitchFamily="18" charset="0"/>
            </a:endParaRPr>
          </a:p>
          <a:p>
            <a:r>
              <a:rPr lang="en-US" altLang="zh-CN" sz="2000" b="0" dirty="0" smtClean="0">
                <a:solidFill>
                  <a:schemeClr val="tx1"/>
                </a:solidFill>
                <a:latin typeface="Times New Roman" pitchFamily="18" charset="0"/>
                <a:cs typeface="Times New Roman" pitchFamily="18" charset="0"/>
              </a:rPr>
              <a:t>2.</a:t>
            </a:r>
            <a:r>
              <a:rPr lang="zh-CN" altLang="en-US" sz="2000" b="0" dirty="0">
                <a:solidFill>
                  <a:schemeClr val="tx1"/>
                </a:solidFill>
                <a:latin typeface="Times New Roman" pitchFamily="18" charset="0"/>
                <a:cs typeface="Times New Roman" pitchFamily="18" charset="0"/>
              </a:rPr>
              <a:t>难点：人类视觉系统原理、立体声音与三维</a:t>
            </a:r>
            <a:r>
              <a:rPr lang="zh-CN" altLang="en-US" sz="2000" b="0" dirty="0" smtClean="0">
                <a:solidFill>
                  <a:schemeClr val="tx1"/>
                </a:solidFill>
                <a:latin typeface="Times New Roman" pitchFamily="18" charset="0"/>
                <a:cs typeface="Times New Roman" pitchFamily="18" charset="0"/>
              </a:rPr>
              <a:t>声音的区别。</a:t>
            </a:r>
            <a:endParaRPr lang="zh-CN" altLang="en-US" sz="2000" b="0" dirty="0">
              <a:solidFill>
                <a:schemeClr val="tx1"/>
              </a:solidFill>
              <a:latin typeface="Times New Roman" pitchFamily="18" charset="0"/>
              <a:cs typeface="Times New Roman" pitchFamily="18" charset="0"/>
            </a:endParaRPr>
          </a:p>
          <a:p>
            <a:endParaRPr lang="zh-CN" altLang="en-US" sz="2000" dirty="0">
              <a:latin typeface="Times New Roman" pitchFamily="18" charset="0"/>
              <a:cs typeface="Times New Roman" pitchFamily="18" charset="0"/>
            </a:endParaRPr>
          </a:p>
          <a:p>
            <a:r>
              <a:rPr lang="en-US" altLang="zh-CN" sz="2000" dirty="0" smtClean="0">
                <a:latin typeface="Times New Roman" pitchFamily="18" charset="0"/>
                <a:cs typeface="Times New Roman" pitchFamily="18" charset="0"/>
              </a:rPr>
              <a:t>   </a:t>
            </a:r>
            <a:endParaRPr lang="en-US" altLang="zh-CN" sz="2000" dirty="0">
              <a:latin typeface="Times New Roman" pitchFamily="18" charset="0"/>
              <a:cs typeface="Times New Roman" pitchFamily="18" charset="0"/>
            </a:endParaRPr>
          </a:p>
          <a:p>
            <a:r>
              <a:rPr lang="en-US" altLang="zh-CN" sz="2000" dirty="0">
                <a:latin typeface="Times New Roman" pitchFamily="18" charset="0"/>
                <a:cs typeface="Times New Roman" pitchFamily="18" charset="0"/>
              </a:rPr>
              <a:t>   </a:t>
            </a:r>
            <a:endParaRPr lang="zh-CN" altLang="en-US"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61775" y="182884"/>
            <a:ext cx="8193541" cy="548640"/>
          </a:xfrm>
        </p:spPr>
        <p:txBody>
          <a:bodyPr/>
          <a:lstStyle/>
          <a:p>
            <a:r>
              <a:rPr lang="en-US" altLang="zh-CN" b="1" dirty="0" smtClean="0"/>
              <a:t>3.1</a:t>
            </a:r>
            <a:r>
              <a:rPr lang="zh-CN" altLang="en-US" b="1" dirty="0"/>
              <a:t>图 形 显 示 设 备</a:t>
            </a:r>
            <a:endParaRPr lang="zh-CN" altLang="en-US" sz="3600" dirty="0">
              <a:solidFill>
                <a:srgbClr val="0070C0"/>
              </a:solidFill>
            </a:endParaRPr>
          </a:p>
        </p:txBody>
      </p:sp>
      <p:sp>
        <p:nvSpPr>
          <p:cNvPr id="5" name="矩形 4"/>
          <p:cNvSpPr/>
          <p:nvPr/>
        </p:nvSpPr>
        <p:spPr>
          <a:xfrm>
            <a:off x="683109" y="828542"/>
            <a:ext cx="7879977" cy="996170"/>
          </a:xfrm>
          <a:prstGeom prst="rect">
            <a:avLst/>
          </a:prstGeom>
        </p:spPr>
        <p:txBody>
          <a:bodyPr wrap="square">
            <a:spAutoFit/>
          </a:bodyPr>
          <a:lstStyle/>
          <a:p>
            <a:pPr lvl="0">
              <a:lnSpc>
                <a:spcPct val="90000"/>
              </a:lnSpc>
              <a:spcBef>
                <a:spcPts val="1000"/>
              </a:spcBef>
            </a:pPr>
            <a:r>
              <a:rPr lang="en-US" altLang="zh-CN" sz="2800" dirty="0">
                <a:solidFill>
                  <a:srgbClr val="0070C0"/>
                </a:solidFill>
                <a:latin typeface="Times New Roman" pitchFamily="18" charset="0"/>
                <a:cs typeface="Times New Roman" pitchFamily="18" charset="0"/>
              </a:rPr>
              <a:t>3.1.3  </a:t>
            </a:r>
            <a:r>
              <a:rPr lang="zh-CN" altLang="en-US" sz="2800" dirty="0">
                <a:solidFill>
                  <a:srgbClr val="0070C0"/>
                </a:solidFill>
                <a:latin typeface="Times New Roman" pitchFamily="18" charset="0"/>
                <a:cs typeface="Times New Roman" pitchFamily="18" charset="0"/>
              </a:rPr>
              <a:t>沉浸式立体投影</a:t>
            </a:r>
            <a:r>
              <a:rPr lang="zh-CN" altLang="en-US" sz="2800" dirty="0" smtClean="0">
                <a:solidFill>
                  <a:srgbClr val="0070C0"/>
                </a:solidFill>
                <a:latin typeface="Times New Roman" pitchFamily="18" charset="0"/>
                <a:cs typeface="Times New Roman" pitchFamily="18" charset="0"/>
              </a:rPr>
              <a:t>系统</a:t>
            </a:r>
            <a:endParaRPr lang="en-US" altLang="zh-CN" sz="2800" dirty="0" smtClean="0">
              <a:solidFill>
                <a:srgbClr val="0070C0"/>
              </a:solidFill>
              <a:latin typeface="Times New Roman" pitchFamily="18" charset="0"/>
              <a:cs typeface="Times New Roman" pitchFamily="18" charset="0"/>
            </a:endParaRPr>
          </a:p>
          <a:p>
            <a:pPr lvl="0">
              <a:lnSpc>
                <a:spcPct val="90000"/>
              </a:lnSpc>
              <a:spcBef>
                <a:spcPts val="1000"/>
              </a:spcBef>
            </a:pPr>
            <a:r>
              <a:rPr lang="en-US" altLang="zh-CN" sz="2800" b="1" dirty="0">
                <a:solidFill>
                  <a:srgbClr val="0070C0"/>
                </a:solidFill>
                <a:latin typeface="Times New Roman" pitchFamily="18" charset="0"/>
                <a:cs typeface="Times New Roman" pitchFamily="18" charset="0"/>
              </a:rPr>
              <a:t>2</a:t>
            </a:r>
            <a:r>
              <a:rPr lang="zh-CN" altLang="en-US" sz="2800" b="1" dirty="0">
                <a:solidFill>
                  <a:srgbClr val="0070C0"/>
                </a:solidFill>
                <a:latin typeface="Times New Roman" pitchFamily="18" charset="0"/>
                <a:cs typeface="Times New Roman" pitchFamily="18" charset="0"/>
              </a:rPr>
              <a:t>．多通道环幕（立体）投影系统</a:t>
            </a:r>
            <a:endParaRPr lang="en-US" altLang="zh-CN" sz="2800" b="1" dirty="0" smtClean="0">
              <a:solidFill>
                <a:srgbClr val="0070C0"/>
              </a:solidFill>
              <a:latin typeface="Times New Roman" pitchFamily="18" charset="0"/>
              <a:cs typeface="Times New Roman" pitchFamily="18" charset="0"/>
            </a:endParaRPr>
          </a:p>
        </p:txBody>
      </p:sp>
      <p:pic>
        <p:nvPicPr>
          <p:cNvPr id="9218" name="图片 10" descr="多通道"/>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9767" y="3174213"/>
            <a:ext cx="3416232" cy="2202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文本框 99"/>
          <p:cNvSpPr txBox="1"/>
          <p:nvPr/>
        </p:nvSpPr>
        <p:spPr>
          <a:xfrm>
            <a:off x="5118922" y="5547216"/>
            <a:ext cx="3239770" cy="365760"/>
          </a:xfrm>
          <a:prstGeom prst="rect">
            <a:avLst/>
          </a:prstGeom>
          <a:noFill/>
          <a:ln w="9525">
            <a:noFill/>
          </a:ln>
        </p:spPr>
        <p:txBody>
          <a:bodyPr wrap="square">
            <a:spAutoFit/>
          </a:bodyPr>
          <a:lstStyle/>
          <a:p>
            <a:pPr marL="0" indent="0" algn="l"/>
            <a:r>
              <a:rPr lang="zh-CN" altLang="en-US" b="0" u="none" dirty="0">
                <a:latin typeface="Times New Roman" pitchFamily="18" charset="0"/>
                <a:ea typeface="Times New Roman" pitchFamily="18" charset="0"/>
                <a:cs typeface="Times New Roman" pitchFamily="18" charset="0"/>
              </a:rPr>
              <a:t>多通道环幕立体投影显示系统</a:t>
            </a:r>
          </a:p>
        </p:txBody>
      </p:sp>
      <p:sp>
        <p:nvSpPr>
          <p:cNvPr id="3" name="矩形 2"/>
          <p:cNvSpPr/>
          <p:nvPr/>
        </p:nvSpPr>
        <p:spPr>
          <a:xfrm>
            <a:off x="724899" y="3152693"/>
            <a:ext cx="4114800" cy="1477328"/>
          </a:xfrm>
          <a:prstGeom prst="rect">
            <a:avLst/>
          </a:prstGeom>
        </p:spPr>
        <p:txBody>
          <a:bodyPr wrap="square">
            <a:spAutoFit/>
          </a:bodyPr>
          <a:lstStyle/>
          <a:p>
            <a:pPr lvl="0">
              <a:lnSpc>
                <a:spcPct val="90000"/>
              </a:lnSpc>
              <a:spcBef>
                <a:spcPts val="1000"/>
              </a:spcBef>
            </a:pPr>
            <a:r>
              <a:rPr lang="zh-CN" altLang="en-US" sz="2000" b="1" dirty="0" smtClean="0">
                <a:solidFill>
                  <a:prstClr val="black"/>
                </a:solidFill>
              </a:rPr>
              <a:t>优点：</a:t>
            </a:r>
            <a:r>
              <a:rPr lang="zh-CN" altLang="en-US" sz="2000" dirty="0">
                <a:solidFill>
                  <a:prstClr val="black"/>
                </a:solidFill>
              </a:rPr>
              <a:t>它比单通道立体投影</a:t>
            </a:r>
            <a:r>
              <a:rPr lang="zh-CN" altLang="en-US" sz="2000" dirty="0" smtClean="0">
                <a:solidFill>
                  <a:prstClr val="black"/>
                </a:solidFill>
              </a:rPr>
              <a:t>系统具备</a:t>
            </a:r>
            <a:r>
              <a:rPr lang="zh-CN" altLang="en-US" sz="2000" dirty="0" smtClean="0">
                <a:solidFill>
                  <a:srgbClr val="0000CC"/>
                </a:solidFill>
              </a:rPr>
              <a:t>更大的显示尺寸</a:t>
            </a:r>
            <a:r>
              <a:rPr lang="zh-CN" altLang="en-US" sz="2000" dirty="0" smtClean="0">
                <a:solidFill>
                  <a:prstClr val="black"/>
                </a:solidFill>
              </a:rPr>
              <a:t>、</a:t>
            </a:r>
            <a:r>
              <a:rPr lang="zh-CN" altLang="en-US" sz="2000" dirty="0" smtClean="0">
                <a:solidFill>
                  <a:srgbClr val="0000CC"/>
                </a:solidFill>
              </a:rPr>
              <a:t>更宽的视野</a:t>
            </a:r>
            <a:r>
              <a:rPr lang="zh-CN" altLang="en-US" sz="2000" dirty="0" smtClean="0">
                <a:solidFill>
                  <a:prstClr val="black"/>
                </a:solidFill>
              </a:rPr>
              <a:t>、</a:t>
            </a:r>
            <a:r>
              <a:rPr lang="zh-CN" altLang="en-US" sz="2000" dirty="0" smtClean="0">
                <a:solidFill>
                  <a:srgbClr val="0000CC"/>
                </a:solidFill>
              </a:rPr>
              <a:t>更多的显示内容</a:t>
            </a:r>
            <a:r>
              <a:rPr lang="zh-CN" altLang="en-US" sz="2000" dirty="0" smtClean="0">
                <a:solidFill>
                  <a:prstClr val="black"/>
                </a:solidFill>
              </a:rPr>
              <a:t>、</a:t>
            </a:r>
            <a:r>
              <a:rPr lang="zh-CN" altLang="en-US" sz="2000" dirty="0" smtClean="0">
                <a:solidFill>
                  <a:srgbClr val="0000CC"/>
                </a:solidFill>
              </a:rPr>
              <a:t>更高的显示分辨率</a:t>
            </a:r>
            <a:r>
              <a:rPr lang="zh-CN" altLang="en-US" sz="2000" dirty="0" smtClean="0">
                <a:solidFill>
                  <a:prstClr val="black"/>
                </a:solidFill>
              </a:rPr>
              <a:t>，以及更具冲击力和沉浸感的视觉效果。</a:t>
            </a:r>
            <a:endParaRPr lang="zh-CN" sz="2000" dirty="0">
              <a:solidFill>
                <a:prstClr val="black"/>
              </a:solidFill>
            </a:endParaRPr>
          </a:p>
        </p:txBody>
      </p:sp>
      <p:sp>
        <p:nvSpPr>
          <p:cNvPr id="8" name="AutoShape 4"/>
          <p:cNvSpPr>
            <a:spLocks noChangeArrowheads="1"/>
          </p:cNvSpPr>
          <p:nvPr>
            <p:custDataLst>
              <p:tags r:id="rId1"/>
            </p:custDataLst>
          </p:nvPr>
        </p:nvSpPr>
        <p:spPr bwMode="white">
          <a:xfrm>
            <a:off x="777789" y="1839554"/>
            <a:ext cx="7580903" cy="1108042"/>
          </a:xfrm>
          <a:prstGeom prst="roundRect">
            <a:avLst>
              <a:gd name="adj" fmla="val 4784"/>
            </a:avLst>
          </a:prstGeom>
          <a:noFill/>
          <a:ln w="38100">
            <a:gradFill>
              <a:gsLst>
                <a:gs pos="0">
                  <a:srgbClr val="00B0F0"/>
                </a:gs>
                <a:gs pos="100000">
                  <a:srgbClr val="00206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65100" h="1270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lvl="0">
              <a:lnSpc>
                <a:spcPct val="90000"/>
              </a:lnSpc>
              <a:spcBef>
                <a:spcPts val="1000"/>
              </a:spcBef>
            </a:pPr>
            <a:r>
              <a:rPr lang="zh-CN" altLang="en-US" sz="2000" dirty="0">
                <a:solidFill>
                  <a:prstClr val="black"/>
                </a:solidFill>
              </a:rPr>
              <a:t>采用</a:t>
            </a:r>
            <a:r>
              <a:rPr lang="zh-CN" altLang="en-US" sz="2000" dirty="0">
                <a:solidFill>
                  <a:srgbClr val="0000CC"/>
                </a:solidFill>
              </a:rPr>
              <a:t>多台投影机</a:t>
            </a:r>
            <a:r>
              <a:rPr lang="zh-CN" altLang="en-US" sz="2000" dirty="0">
                <a:solidFill>
                  <a:prstClr val="black"/>
                </a:solidFill>
              </a:rPr>
              <a:t>组合而成的多通道大屏幕显示系统，系统采用</a:t>
            </a:r>
            <a:r>
              <a:rPr lang="zh-CN" altLang="en-US" sz="2000" dirty="0">
                <a:solidFill>
                  <a:srgbClr val="0000CC"/>
                </a:solidFill>
              </a:rPr>
              <a:t>环形的投影屏幕</a:t>
            </a:r>
            <a:r>
              <a:rPr lang="zh-CN" altLang="en-US" sz="2000" dirty="0">
                <a:solidFill>
                  <a:prstClr val="black"/>
                </a:solidFill>
              </a:rPr>
              <a:t>作为仿真应用的投射载体统。根据环形幕半径的大小，通常为</a:t>
            </a:r>
            <a:r>
              <a:rPr lang="en-US" altLang="zh-CN" sz="2000" dirty="0">
                <a:solidFill>
                  <a:prstClr val="black"/>
                </a:solidFill>
              </a:rPr>
              <a:t>120 </a:t>
            </a:r>
            <a:r>
              <a:rPr lang="zh-CN" altLang="en-US" sz="2000" dirty="0">
                <a:solidFill>
                  <a:prstClr val="black"/>
                </a:solidFill>
              </a:rPr>
              <a:t>、</a:t>
            </a:r>
            <a:r>
              <a:rPr lang="en-US" altLang="zh-CN" sz="2000" dirty="0">
                <a:solidFill>
                  <a:prstClr val="black"/>
                </a:solidFill>
              </a:rPr>
              <a:t>135</a:t>
            </a:r>
            <a:r>
              <a:rPr lang="zh-CN" altLang="en-US" sz="2000" dirty="0">
                <a:solidFill>
                  <a:prstClr val="black"/>
                </a:solidFill>
              </a:rPr>
              <a:t>、</a:t>
            </a:r>
            <a:r>
              <a:rPr lang="en-US" altLang="zh-CN" sz="2000" dirty="0">
                <a:solidFill>
                  <a:prstClr val="black"/>
                </a:solidFill>
              </a:rPr>
              <a:t>180</a:t>
            </a:r>
            <a:r>
              <a:rPr lang="zh-CN" altLang="en-US" sz="2000" dirty="0">
                <a:solidFill>
                  <a:prstClr val="black"/>
                </a:solidFill>
              </a:rPr>
              <a:t>、</a:t>
            </a:r>
            <a:r>
              <a:rPr lang="en-US" altLang="zh-CN" sz="2000" dirty="0">
                <a:solidFill>
                  <a:prstClr val="black"/>
                </a:solidFill>
              </a:rPr>
              <a:t>240</a:t>
            </a:r>
            <a:r>
              <a:rPr lang="zh-CN" altLang="en-US" sz="2000" dirty="0">
                <a:solidFill>
                  <a:prstClr val="black"/>
                </a:solidFill>
              </a:rPr>
              <a:t>、</a:t>
            </a:r>
            <a:r>
              <a:rPr lang="en-US" altLang="zh-CN" sz="2000" dirty="0">
                <a:solidFill>
                  <a:prstClr val="black"/>
                </a:solidFill>
              </a:rPr>
              <a:t>270</a:t>
            </a:r>
            <a:r>
              <a:rPr lang="zh-CN" altLang="en-US" sz="2000" dirty="0">
                <a:solidFill>
                  <a:prstClr val="black"/>
                </a:solidFill>
              </a:rPr>
              <a:t>、</a:t>
            </a:r>
            <a:r>
              <a:rPr lang="en-US" altLang="zh-CN" sz="2000" dirty="0">
                <a:solidFill>
                  <a:prstClr val="black"/>
                </a:solidFill>
              </a:rPr>
              <a:t>360</a:t>
            </a:r>
            <a:r>
              <a:rPr lang="zh-CN" altLang="en-US" sz="2000" dirty="0">
                <a:solidFill>
                  <a:prstClr val="black"/>
                </a:solidFill>
              </a:rPr>
              <a:t>度弧度</a:t>
            </a:r>
            <a:r>
              <a:rPr lang="zh-CN" altLang="en-US" sz="2000" dirty="0" smtClean="0">
                <a:solidFill>
                  <a:prstClr val="black"/>
                </a:solidFill>
              </a:rPr>
              <a:t>不等。</a:t>
            </a:r>
            <a:endParaRPr lang="zh-CN" altLang="en-US" sz="2000" dirty="0">
              <a:solidFill>
                <a:prstClr val="black"/>
              </a:solidFill>
            </a:endParaRPr>
          </a:p>
        </p:txBody>
      </p:sp>
      <p:sp>
        <p:nvSpPr>
          <p:cNvPr id="9" name="矩形 8"/>
          <p:cNvSpPr/>
          <p:nvPr/>
        </p:nvSpPr>
        <p:spPr>
          <a:xfrm>
            <a:off x="758415" y="4702315"/>
            <a:ext cx="4114800" cy="1477328"/>
          </a:xfrm>
          <a:prstGeom prst="rect">
            <a:avLst/>
          </a:prstGeom>
        </p:spPr>
        <p:txBody>
          <a:bodyPr wrap="square">
            <a:spAutoFit/>
          </a:bodyPr>
          <a:lstStyle/>
          <a:p>
            <a:pPr lvl="0">
              <a:lnSpc>
                <a:spcPct val="90000"/>
              </a:lnSpc>
              <a:spcBef>
                <a:spcPts val="1000"/>
              </a:spcBef>
            </a:pPr>
            <a:r>
              <a:rPr lang="zh-CN" altLang="en-US" sz="2000" b="1" dirty="0" smtClean="0">
                <a:solidFill>
                  <a:prstClr val="black"/>
                </a:solidFill>
              </a:rPr>
              <a:t>应用：</a:t>
            </a:r>
            <a:r>
              <a:rPr lang="zh-CN" altLang="en-US" sz="2000" dirty="0" smtClean="0">
                <a:solidFill>
                  <a:prstClr val="black"/>
                </a:solidFill>
              </a:rPr>
              <a:t>通常</a:t>
            </a:r>
            <a:r>
              <a:rPr lang="zh-CN" altLang="en-US" sz="2000" dirty="0">
                <a:solidFill>
                  <a:prstClr val="black"/>
                </a:solidFill>
              </a:rPr>
              <a:t>用于一些</a:t>
            </a:r>
            <a:r>
              <a:rPr lang="zh-CN" altLang="en-US" sz="2000" dirty="0">
                <a:solidFill>
                  <a:srgbClr val="0000CC"/>
                </a:solidFill>
              </a:rPr>
              <a:t>大型的虚拟仿真应用</a:t>
            </a:r>
            <a:r>
              <a:rPr lang="zh-CN" altLang="en-US" sz="2000" dirty="0">
                <a:solidFill>
                  <a:prstClr val="black"/>
                </a:solidFill>
              </a:rPr>
              <a:t>，比如，虚拟战场仿真、虚拟样机、数字城市规划、三维</a:t>
            </a:r>
            <a:r>
              <a:rPr lang="zh-CN" altLang="en-US" sz="2000" dirty="0" smtClean="0">
                <a:solidFill>
                  <a:prstClr val="black"/>
                </a:solidFill>
              </a:rPr>
              <a:t>地理信息系统、展览</a:t>
            </a:r>
            <a:r>
              <a:rPr lang="zh-CN" altLang="en-US" sz="2000" dirty="0">
                <a:solidFill>
                  <a:prstClr val="black"/>
                </a:solidFill>
              </a:rPr>
              <a:t>展示、工业设计、教育</a:t>
            </a:r>
            <a:r>
              <a:rPr lang="zh-CN" altLang="en-US" sz="2000" dirty="0" smtClean="0">
                <a:solidFill>
                  <a:prstClr val="black"/>
                </a:solidFill>
              </a:rPr>
              <a:t>培训等</a:t>
            </a:r>
            <a:r>
              <a:rPr lang="zh-CN" altLang="en-US" sz="2000" dirty="0">
                <a:solidFill>
                  <a:prstClr val="black"/>
                </a:solidFill>
              </a:rPr>
              <a:t>专业</a:t>
            </a:r>
            <a:r>
              <a:rPr lang="zh-CN" altLang="en-US" sz="2000" dirty="0" smtClean="0">
                <a:solidFill>
                  <a:prstClr val="black"/>
                </a:solidFill>
              </a:rPr>
              <a:t>领域。</a:t>
            </a:r>
            <a:endParaRPr lang="zh-CN" sz="2000" dirty="0">
              <a:solidFill>
                <a:prstClr val="black"/>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61775" y="182884"/>
            <a:ext cx="8193541" cy="548640"/>
          </a:xfrm>
        </p:spPr>
        <p:txBody>
          <a:bodyPr/>
          <a:lstStyle/>
          <a:p>
            <a:r>
              <a:rPr lang="en-US" altLang="zh-CN" b="1" dirty="0" smtClean="0"/>
              <a:t>3.1</a:t>
            </a:r>
            <a:r>
              <a:rPr lang="zh-CN" altLang="en-US" b="1" dirty="0"/>
              <a:t>图 形 显 示 设 备</a:t>
            </a:r>
            <a:endParaRPr lang="zh-CN" altLang="en-US" sz="3600" dirty="0">
              <a:solidFill>
                <a:srgbClr val="0070C0"/>
              </a:solidFill>
            </a:endParaRPr>
          </a:p>
        </p:txBody>
      </p:sp>
      <p:sp>
        <p:nvSpPr>
          <p:cNvPr id="5" name="矩形 4"/>
          <p:cNvSpPr/>
          <p:nvPr/>
        </p:nvSpPr>
        <p:spPr>
          <a:xfrm>
            <a:off x="683109" y="767582"/>
            <a:ext cx="7879977" cy="996170"/>
          </a:xfrm>
          <a:prstGeom prst="rect">
            <a:avLst/>
          </a:prstGeom>
        </p:spPr>
        <p:txBody>
          <a:bodyPr wrap="square">
            <a:spAutoFit/>
          </a:bodyPr>
          <a:lstStyle/>
          <a:p>
            <a:pPr lvl="0">
              <a:lnSpc>
                <a:spcPct val="90000"/>
              </a:lnSpc>
              <a:spcBef>
                <a:spcPts val="1000"/>
              </a:spcBef>
            </a:pPr>
            <a:r>
              <a:rPr lang="en-US" altLang="zh-CN" sz="2800" dirty="0">
                <a:solidFill>
                  <a:srgbClr val="0070C0"/>
                </a:solidFill>
                <a:latin typeface="Times New Roman" pitchFamily="18" charset="0"/>
                <a:cs typeface="Times New Roman" pitchFamily="18" charset="0"/>
              </a:rPr>
              <a:t>3.1.3  </a:t>
            </a:r>
            <a:r>
              <a:rPr lang="zh-CN" altLang="en-US" sz="2800" dirty="0">
                <a:solidFill>
                  <a:srgbClr val="0070C0"/>
                </a:solidFill>
                <a:latin typeface="Times New Roman" pitchFamily="18" charset="0"/>
                <a:cs typeface="Times New Roman" pitchFamily="18" charset="0"/>
              </a:rPr>
              <a:t>沉浸式立体投影</a:t>
            </a:r>
            <a:r>
              <a:rPr lang="zh-CN" altLang="en-US" sz="2800" dirty="0" smtClean="0">
                <a:solidFill>
                  <a:srgbClr val="0070C0"/>
                </a:solidFill>
                <a:latin typeface="Times New Roman" pitchFamily="18" charset="0"/>
                <a:cs typeface="Times New Roman" pitchFamily="18" charset="0"/>
              </a:rPr>
              <a:t>系统</a:t>
            </a:r>
            <a:endParaRPr lang="en-US" altLang="zh-CN" sz="2800" dirty="0" smtClean="0">
              <a:solidFill>
                <a:srgbClr val="0070C0"/>
              </a:solidFill>
              <a:latin typeface="Times New Roman" pitchFamily="18" charset="0"/>
              <a:cs typeface="Times New Roman" pitchFamily="18" charset="0"/>
            </a:endParaRPr>
          </a:p>
          <a:p>
            <a:pPr lvl="0">
              <a:lnSpc>
                <a:spcPct val="90000"/>
              </a:lnSpc>
              <a:spcBef>
                <a:spcPts val="1000"/>
              </a:spcBef>
            </a:pPr>
            <a:r>
              <a:rPr lang="en-US" altLang="zh-CN" sz="2800" b="1" dirty="0">
                <a:solidFill>
                  <a:srgbClr val="0070C0"/>
                </a:solidFill>
                <a:latin typeface="Times New Roman" pitchFamily="18" charset="0"/>
                <a:cs typeface="Times New Roman" pitchFamily="18" charset="0"/>
              </a:rPr>
              <a:t>3</a:t>
            </a:r>
            <a:r>
              <a:rPr lang="zh-CN" altLang="en-US" sz="2800" b="1" dirty="0">
                <a:solidFill>
                  <a:srgbClr val="0070C0"/>
                </a:solidFill>
                <a:latin typeface="Times New Roman" pitchFamily="18" charset="0"/>
                <a:cs typeface="Times New Roman" pitchFamily="18" charset="0"/>
              </a:rPr>
              <a:t>．</a:t>
            </a:r>
            <a:r>
              <a:rPr lang="en-US" altLang="zh-CN" sz="2800" b="1" dirty="0">
                <a:solidFill>
                  <a:srgbClr val="FF0000"/>
                </a:solidFill>
                <a:latin typeface="Times New Roman" pitchFamily="18" charset="0"/>
                <a:cs typeface="Times New Roman" pitchFamily="18" charset="0"/>
              </a:rPr>
              <a:t>CAVE</a:t>
            </a:r>
            <a:r>
              <a:rPr lang="zh-CN" altLang="en-US" sz="2800" b="1" dirty="0">
                <a:solidFill>
                  <a:srgbClr val="FF0000"/>
                </a:solidFill>
                <a:latin typeface="Times New Roman" pitchFamily="18" charset="0"/>
                <a:cs typeface="Times New Roman" pitchFamily="18" charset="0"/>
              </a:rPr>
              <a:t>沉浸式虚拟现实显示系统</a:t>
            </a:r>
            <a:endParaRPr lang="en-US" altLang="zh-CN" sz="2800" b="1" dirty="0" smtClean="0">
              <a:solidFill>
                <a:srgbClr val="FF0000"/>
              </a:solidFill>
              <a:latin typeface="Times New Roman" pitchFamily="18" charset="0"/>
              <a:cs typeface="Times New Roman" pitchFamily="18" charset="0"/>
            </a:endParaRPr>
          </a:p>
        </p:txBody>
      </p:sp>
      <p:pic>
        <p:nvPicPr>
          <p:cNvPr id="10242" name="图片 11" descr="cav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8679" y="2822300"/>
            <a:ext cx="3370617" cy="1964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文本框 99"/>
          <p:cNvSpPr txBox="1"/>
          <p:nvPr/>
        </p:nvSpPr>
        <p:spPr>
          <a:xfrm>
            <a:off x="5123926" y="4867794"/>
            <a:ext cx="3439160" cy="365760"/>
          </a:xfrm>
          <a:prstGeom prst="rect">
            <a:avLst/>
          </a:prstGeom>
          <a:noFill/>
          <a:ln w="9525">
            <a:noFill/>
          </a:ln>
        </p:spPr>
        <p:txBody>
          <a:bodyPr wrap="square">
            <a:spAutoFit/>
          </a:bodyPr>
          <a:lstStyle/>
          <a:p>
            <a:pPr marL="0" indent="0" algn="l"/>
            <a:r>
              <a:rPr lang="en-US" altLang="zh-CN" b="0" u="none" dirty="0">
                <a:latin typeface="Times New Roman" pitchFamily="18" charset="0"/>
                <a:ea typeface="Times New Roman" pitchFamily="18" charset="0"/>
                <a:cs typeface="Times New Roman" pitchFamily="18" charset="0"/>
              </a:rPr>
              <a:t>CAVE</a:t>
            </a:r>
            <a:r>
              <a:rPr lang="zh-CN" altLang="en-US" b="0" u="none" dirty="0">
                <a:latin typeface="宋体" charset="0"/>
                <a:ea typeface="宋体" charset="0"/>
                <a:cs typeface="宋体" charset="0"/>
              </a:rPr>
              <a:t>沉浸式虚拟现实显示系统</a:t>
            </a:r>
          </a:p>
        </p:txBody>
      </p:sp>
      <p:sp>
        <p:nvSpPr>
          <p:cNvPr id="3" name="矩形 2"/>
          <p:cNvSpPr/>
          <p:nvPr/>
        </p:nvSpPr>
        <p:spPr>
          <a:xfrm>
            <a:off x="810063" y="3005049"/>
            <a:ext cx="4077335" cy="2031325"/>
          </a:xfrm>
          <a:prstGeom prst="rect">
            <a:avLst/>
          </a:prstGeom>
        </p:spPr>
        <p:txBody>
          <a:bodyPr wrap="square">
            <a:spAutoFit/>
          </a:bodyPr>
          <a:lstStyle/>
          <a:p>
            <a:pPr lvl="0">
              <a:lnSpc>
                <a:spcPct val="90000"/>
              </a:lnSpc>
              <a:spcBef>
                <a:spcPts val="1000"/>
              </a:spcBef>
            </a:pPr>
            <a:r>
              <a:rPr lang="zh-CN" altLang="en-US" sz="2000" b="1" dirty="0" smtClean="0">
                <a:solidFill>
                  <a:prstClr val="black"/>
                </a:solidFill>
              </a:rPr>
              <a:t>优点：</a:t>
            </a:r>
            <a:r>
              <a:rPr lang="zh-CN" altLang="en-US" sz="2000" dirty="0" smtClean="0">
                <a:solidFill>
                  <a:prstClr val="black"/>
                </a:solidFill>
              </a:rPr>
              <a:t>该</a:t>
            </a:r>
            <a:r>
              <a:rPr lang="zh-CN" altLang="en-US" sz="2000" dirty="0">
                <a:solidFill>
                  <a:prstClr val="black"/>
                </a:solidFill>
              </a:rPr>
              <a:t>系统可提供一个同房间大小的四面（或六面）立方体投影显示空间，供多人参与，所有参与者均</a:t>
            </a:r>
            <a:r>
              <a:rPr lang="zh-CN" altLang="en-US" sz="2000" dirty="0">
                <a:solidFill>
                  <a:srgbClr val="0000CC"/>
                </a:solidFill>
              </a:rPr>
              <a:t>完全沉浸在一个被三维立体投影画面包围的高级虚拟仿真环境中</a:t>
            </a:r>
            <a:r>
              <a:rPr lang="zh-CN" altLang="en-US" sz="2000" dirty="0" smtClean="0">
                <a:solidFill>
                  <a:prstClr val="black"/>
                </a:solidFill>
              </a:rPr>
              <a:t>，提供</a:t>
            </a:r>
            <a:r>
              <a:rPr lang="zh-CN" altLang="en-US" sz="2000" dirty="0">
                <a:solidFill>
                  <a:prstClr val="black"/>
                </a:solidFill>
              </a:rPr>
              <a:t>给使用者一种前所未有的带有震撼性的身临其境的沉浸感。</a:t>
            </a:r>
          </a:p>
        </p:txBody>
      </p:sp>
      <p:sp>
        <p:nvSpPr>
          <p:cNvPr id="8" name="AutoShape 4"/>
          <p:cNvSpPr>
            <a:spLocks noChangeArrowheads="1"/>
          </p:cNvSpPr>
          <p:nvPr>
            <p:custDataLst>
              <p:tags r:id="rId1"/>
            </p:custDataLst>
          </p:nvPr>
        </p:nvSpPr>
        <p:spPr bwMode="white">
          <a:xfrm>
            <a:off x="777789" y="1839555"/>
            <a:ext cx="7580903" cy="839098"/>
          </a:xfrm>
          <a:prstGeom prst="roundRect">
            <a:avLst>
              <a:gd name="adj" fmla="val 4784"/>
            </a:avLst>
          </a:prstGeom>
          <a:noFill/>
          <a:ln w="38100">
            <a:gradFill>
              <a:gsLst>
                <a:gs pos="0">
                  <a:srgbClr val="00B0F0"/>
                </a:gs>
                <a:gs pos="100000">
                  <a:srgbClr val="00206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65100" h="1270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lvl="0">
              <a:lnSpc>
                <a:spcPct val="90000"/>
              </a:lnSpc>
              <a:spcBef>
                <a:spcPts val="1000"/>
              </a:spcBef>
            </a:pPr>
            <a:r>
              <a:rPr lang="zh-CN" altLang="en-US" sz="2000" dirty="0" smtClean="0">
                <a:solidFill>
                  <a:srgbClr val="FF0000"/>
                </a:solidFill>
              </a:rPr>
              <a:t>是</a:t>
            </a:r>
            <a:r>
              <a:rPr lang="zh-CN" altLang="en-US" sz="2000" dirty="0">
                <a:solidFill>
                  <a:srgbClr val="FF0000"/>
                </a:solidFill>
              </a:rPr>
              <a:t>一种基于多通道视景同步技术、三维空间整形校正算法、立体显示技术的房间式可视协同环境。</a:t>
            </a:r>
          </a:p>
        </p:txBody>
      </p:sp>
      <p:sp>
        <p:nvSpPr>
          <p:cNvPr id="9" name="矩形 8"/>
          <p:cNvSpPr/>
          <p:nvPr/>
        </p:nvSpPr>
        <p:spPr>
          <a:xfrm>
            <a:off x="853090" y="5233554"/>
            <a:ext cx="7785299" cy="1200329"/>
          </a:xfrm>
          <a:prstGeom prst="rect">
            <a:avLst/>
          </a:prstGeom>
        </p:spPr>
        <p:txBody>
          <a:bodyPr wrap="square">
            <a:spAutoFit/>
          </a:bodyPr>
          <a:lstStyle/>
          <a:p>
            <a:pPr lvl="0">
              <a:lnSpc>
                <a:spcPct val="90000"/>
              </a:lnSpc>
              <a:spcBef>
                <a:spcPts val="1000"/>
              </a:spcBef>
            </a:pPr>
            <a:r>
              <a:rPr lang="zh-CN" altLang="en-US" sz="2000" b="1" dirty="0" smtClean="0">
                <a:solidFill>
                  <a:prstClr val="black"/>
                </a:solidFill>
              </a:rPr>
              <a:t>应用：</a:t>
            </a:r>
            <a:r>
              <a:rPr lang="zh-CN" altLang="zh-CN" sz="2000" dirty="0" smtClean="0"/>
              <a:t>科学家能通过</a:t>
            </a:r>
            <a:r>
              <a:rPr lang="en-US" altLang="zh-CN" sz="2000" dirty="0" smtClean="0"/>
              <a:t>CAVE</a:t>
            </a:r>
            <a:r>
              <a:rPr lang="zh-CN" altLang="zh-CN" sz="2000" dirty="0" smtClean="0"/>
              <a:t>直接看到</a:t>
            </a:r>
            <a:r>
              <a:rPr lang="zh-CN" altLang="zh-CN" sz="2000" dirty="0" smtClean="0">
                <a:solidFill>
                  <a:srgbClr val="0000CC"/>
                </a:solidFill>
              </a:rPr>
              <a:t>可视化研究对象</a:t>
            </a:r>
            <a:r>
              <a:rPr lang="zh-CN" altLang="en-US" sz="2000" dirty="0" smtClean="0"/>
              <a:t>，可以</a:t>
            </a:r>
            <a:r>
              <a:rPr lang="zh-CN" altLang="en-US" sz="2000" dirty="0"/>
              <a:t>应用于任何具有沉浸感需求的虚拟仿真应用</a:t>
            </a:r>
            <a:r>
              <a:rPr lang="zh-CN" altLang="en-US" sz="2000" dirty="0" smtClean="0"/>
              <a:t>领域。</a:t>
            </a:r>
            <a:r>
              <a:rPr lang="zh-CN" altLang="en-US" sz="2000" dirty="0">
                <a:solidFill>
                  <a:prstClr val="black"/>
                </a:solidFill>
              </a:rPr>
              <a:t>如虚拟设计与制造</a:t>
            </a:r>
            <a:r>
              <a:rPr lang="zh-CN" altLang="en-US" sz="2000" dirty="0" smtClean="0">
                <a:solidFill>
                  <a:prstClr val="black"/>
                </a:solidFill>
              </a:rPr>
              <a:t>，模拟训练</a:t>
            </a:r>
            <a:r>
              <a:rPr lang="zh-CN" altLang="en-US" sz="2000" dirty="0">
                <a:solidFill>
                  <a:prstClr val="black"/>
                </a:solidFill>
              </a:rPr>
              <a:t>，虚拟演示演示，虚拟生物医学工程，地质、矿产、石油，航空</a:t>
            </a:r>
            <a:r>
              <a:rPr lang="zh-CN" altLang="en-US" sz="2000" dirty="0" smtClean="0">
                <a:solidFill>
                  <a:prstClr val="black"/>
                </a:solidFill>
              </a:rPr>
              <a:t>航天，建筑</a:t>
            </a:r>
            <a:r>
              <a:rPr lang="zh-CN" altLang="en-US" sz="2000" dirty="0">
                <a:solidFill>
                  <a:prstClr val="black"/>
                </a:solidFill>
              </a:rPr>
              <a:t>视景与城市规划，地震及消防演练仿真等。</a:t>
            </a:r>
          </a:p>
        </p:txBody>
      </p:sp>
      <p:sp>
        <p:nvSpPr>
          <p:cNvPr id="10" name="五角星 9"/>
          <p:cNvSpPr/>
          <p:nvPr/>
        </p:nvSpPr>
        <p:spPr>
          <a:xfrm>
            <a:off x="7847663" y="237649"/>
            <a:ext cx="914400" cy="863953"/>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61775" y="182884"/>
            <a:ext cx="8193541" cy="548640"/>
          </a:xfrm>
        </p:spPr>
        <p:txBody>
          <a:bodyPr/>
          <a:lstStyle/>
          <a:p>
            <a:r>
              <a:rPr lang="en-US" altLang="zh-CN" b="1" dirty="0" smtClean="0"/>
              <a:t>3.1</a:t>
            </a:r>
            <a:r>
              <a:rPr lang="zh-CN" altLang="en-US" b="1" dirty="0"/>
              <a:t>图 形 显 示 设 备</a:t>
            </a:r>
            <a:endParaRPr lang="zh-CN" altLang="en-US" sz="3600" dirty="0">
              <a:solidFill>
                <a:srgbClr val="0070C0"/>
              </a:solidFill>
            </a:endParaRPr>
          </a:p>
        </p:txBody>
      </p:sp>
      <p:sp>
        <p:nvSpPr>
          <p:cNvPr id="5" name="矩形 4"/>
          <p:cNvSpPr/>
          <p:nvPr/>
        </p:nvSpPr>
        <p:spPr>
          <a:xfrm>
            <a:off x="683109" y="950462"/>
            <a:ext cx="7879977" cy="996170"/>
          </a:xfrm>
          <a:prstGeom prst="rect">
            <a:avLst/>
          </a:prstGeom>
        </p:spPr>
        <p:txBody>
          <a:bodyPr wrap="square">
            <a:spAutoFit/>
          </a:bodyPr>
          <a:lstStyle/>
          <a:p>
            <a:pPr lvl="0">
              <a:lnSpc>
                <a:spcPct val="90000"/>
              </a:lnSpc>
              <a:spcBef>
                <a:spcPts val="1000"/>
              </a:spcBef>
            </a:pPr>
            <a:r>
              <a:rPr lang="en-US" altLang="zh-CN" sz="2800" dirty="0">
                <a:solidFill>
                  <a:srgbClr val="0070C0"/>
                </a:solidFill>
                <a:latin typeface="Times New Roman" pitchFamily="18" charset="0"/>
                <a:cs typeface="Times New Roman" pitchFamily="18" charset="0"/>
              </a:rPr>
              <a:t>3.1.3  </a:t>
            </a:r>
            <a:r>
              <a:rPr lang="zh-CN" altLang="en-US" sz="2800" dirty="0">
                <a:solidFill>
                  <a:srgbClr val="0070C0"/>
                </a:solidFill>
                <a:latin typeface="Times New Roman" pitchFamily="18" charset="0"/>
                <a:cs typeface="Times New Roman" pitchFamily="18" charset="0"/>
              </a:rPr>
              <a:t>沉浸式立体投影</a:t>
            </a:r>
            <a:r>
              <a:rPr lang="zh-CN" altLang="en-US" sz="2800" dirty="0" smtClean="0">
                <a:solidFill>
                  <a:srgbClr val="0070C0"/>
                </a:solidFill>
                <a:latin typeface="Times New Roman" pitchFamily="18" charset="0"/>
                <a:cs typeface="Times New Roman" pitchFamily="18" charset="0"/>
              </a:rPr>
              <a:t>系统</a:t>
            </a:r>
            <a:endParaRPr lang="en-US" altLang="zh-CN" sz="2800" dirty="0" smtClean="0">
              <a:solidFill>
                <a:srgbClr val="0070C0"/>
              </a:solidFill>
              <a:latin typeface="Times New Roman" pitchFamily="18" charset="0"/>
              <a:cs typeface="Times New Roman" pitchFamily="18" charset="0"/>
            </a:endParaRPr>
          </a:p>
          <a:p>
            <a:pPr lvl="0">
              <a:lnSpc>
                <a:spcPct val="90000"/>
              </a:lnSpc>
              <a:spcBef>
                <a:spcPts val="1000"/>
              </a:spcBef>
            </a:pPr>
            <a:r>
              <a:rPr lang="en-US" altLang="zh-CN" sz="2800" b="1" dirty="0">
                <a:solidFill>
                  <a:srgbClr val="0070C0"/>
                </a:solidFill>
                <a:latin typeface="Times New Roman" pitchFamily="18" charset="0"/>
                <a:cs typeface="Times New Roman" pitchFamily="18" charset="0"/>
              </a:rPr>
              <a:t>4</a:t>
            </a:r>
            <a:r>
              <a:rPr lang="zh-CN" altLang="en-US" sz="2800" b="1" dirty="0">
                <a:solidFill>
                  <a:srgbClr val="0070C0"/>
                </a:solidFill>
                <a:latin typeface="Times New Roman" pitchFamily="18" charset="0"/>
                <a:cs typeface="Times New Roman" pitchFamily="18" charset="0"/>
              </a:rPr>
              <a:t>．球面投影显示系统</a:t>
            </a:r>
            <a:endParaRPr lang="en-US" altLang="zh-CN" sz="2800" b="1" dirty="0" smtClean="0">
              <a:solidFill>
                <a:srgbClr val="0070C0"/>
              </a:solidFill>
              <a:latin typeface="Times New Roman" pitchFamily="18" charset="0"/>
              <a:cs typeface="Times New Roman" pitchFamily="18" charset="0"/>
            </a:endParaRPr>
          </a:p>
        </p:txBody>
      </p:sp>
      <p:sp>
        <p:nvSpPr>
          <p:cNvPr id="7" name="AutoShape 4"/>
          <p:cNvSpPr>
            <a:spLocks noChangeArrowheads="1"/>
          </p:cNvSpPr>
          <p:nvPr>
            <p:custDataLst>
              <p:tags r:id="rId1"/>
            </p:custDataLst>
          </p:nvPr>
        </p:nvSpPr>
        <p:spPr bwMode="white">
          <a:xfrm>
            <a:off x="683109" y="2054710"/>
            <a:ext cx="7750886" cy="1376979"/>
          </a:xfrm>
          <a:prstGeom prst="roundRect">
            <a:avLst>
              <a:gd name="adj" fmla="val 4784"/>
            </a:avLst>
          </a:prstGeom>
          <a:noFill/>
          <a:ln w="38100">
            <a:gradFill>
              <a:gsLst>
                <a:gs pos="0">
                  <a:srgbClr val="00B0F0"/>
                </a:gs>
                <a:gs pos="100000">
                  <a:srgbClr val="00206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65100" h="1270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lvl="0">
              <a:lnSpc>
                <a:spcPct val="90000"/>
              </a:lnSpc>
              <a:spcBef>
                <a:spcPts val="1000"/>
              </a:spcBef>
            </a:pPr>
            <a:r>
              <a:rPr lang="zh-CN" altLang="en-US" sz="2000" dirty="0" smtClean="0">
                <a:solidFill>
                  <a:prstClr val="black"/>
                </a:solidFill>
              </a:rPr>
              <a:t>近年来</a:t>
            </a:r>
            <a:r>
              <a:rPr lang="zh-CN" altLang="en-US" sz="2000" dirty="0">
                <a:solidFill>
                  <a:prstClr val="black"/>
                </a:solidFill>
              </a:rPr>
              <a:t>最新出现的沉浸式虚拟现实显示方式，也是采用三维投影显示的方式予以</a:t>
            </a:r>
            <a:r>
              <a:rPr lang="zh-CN" altLang="en-US" sz="2000" dirty="0" smtClean="0">
                <a:solidFill>
                  <a:prstClr val="black"/>
                </a:solidFill>
              </a:rPr>
              <a:t>实现。</a:t>
            </a:r>
            <a:endParaRPr lang="en-US" altLang="zh-CN" sz="2000" dirty="0" smtClean="0">
              <a:solidFill>
                <a:prstClr val="black"/>
              </a:solidFill>
            </a:endParaRPr>
          </a:p>
          <a:p>
            <a:pPr lvl="0">
              <a:lnSpc>
                <a:spcPct val="90000"/>
              </a:lnSpc>
              <a:spcBef>
                <a:spcPts val="1000"/>
              </a:spcBef>
            </a:pPr>
            <a:r>
              <a:rPr lang="zh-CN" altLang="en-US" sz="2000" b="1" dirty="0" smtClean="0">
                <a:solidFill>
                  <a:prstClr val="black"/>
                </a:solidFill>
              </a:rPr>
              <a:t>特点：</a:t>
            </a:r>
            <a:r>
              <a:rPr lang="zh-CN" altLang="en-US" sz="2000" dirty="0" smtClean="0">
                <a:solidFill>
                  <a:srgbClr val="0000CC"/>
                </a:solidFill>
              </a:rPr>
              <a:t>视野</a:t>
            </a:r>
            <a:r>
              <a:rPr lang="zh-CN" altLang="en-US" sz="2000" dirty="0">
                <a:solidFill>
                  <a:srgbClr val="0000CC"/>
                </a:solidFill>
              </a:rPr>
              <a:t>非常广阔</a:t>
            </a:r>
            <a:r>
              <a:rPr lang="zh-CN" altLang="en-US" sz="2000" dirty="0">
                <a:solidFill>
                  <a:prstClr val="black"/>
                </a:solidFill>
              </a:rPr>
              <a:t>，覆盖了观察者的所有视野，从而令使用者完全置身于飞行场景中，给人身临其境的沉浸感。</a:t>
            </a:r>
            <a:endParaRPr lang="zh-CN" altLang="en-US" sz="2000" b="1" dirty="0">
              <a:solidFill>
                <a:prstClr val="black"/>
              </a:solidFill>
              <a:latin typeface="Times New Roman" pitchFamily="18" charset="0"/>
              <a:cs typeface="Times New Roman" pitchFamily="18" charset="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4264" y="3585654"/>
            <a:ext cx="2378336" cy="27826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descr="http://www.souvr.com/solution/UploadFiles_8472/200804/200804161913312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0607" y="3585655"/>
            <a:ext cx="2378336" cy="27826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61775" y="182884"/>
            <a:ext cx="8193541" cy="548640"/>
          </a:xfrm>
        </p:spPr>
        <p:txBody>
          <a:bodyPr/>
          <a:lstStyle/>
          <a:p>
            <a:r>
              <a:rPr lang="en-US" altLang="zh-CN" b="1" dirty="0" smtClean="0"/>
              <a:t>3.1</a:t>
            </a:r>
            <a:r>
              <a:rPr lang="zh-CN" altLang="en-US" b="1" dirty="0"/>
              <a:t>图 形 显 示 设 备</a:t>
            </a:r>
            <a:endParaRPr lang="zh-CN" altLang="en-US" sz="3600" dirty="0">
              <a:solidFill>
                <a:srgbClr val="0070C0"/>
              </a:solidFill>
            </a:endParaRPr>
          </a:p>
        </p:txBody>
      </p:sp>
      <p:sp>
        <p:nvSpPr>
          <p:cNvPr id="5" name="矩形 4"/>
          <p:cNvSpPr/>
          <p:nvPr/>
        </p:nvSpPr>
        <p:spPr>
          <a:xfrm>
            <a:off x="683109" y="950462"/>
            <a:ext cx="7879977" cy="480131"/>
          </a:xfrm>
          <a:prstGeom prst="rect">
            <a:avLst/>
          </a:prstGeom>
        </p:spPr>
        <p:txBody>
          <a:bodyPr wrap="square">
            <a:spAutoFit/>
          </a:bodyPr>
          <a:lstStyle/>
          <a:p>
            <a:pPr lvl="0">
              <a:lnSpc>
                <a:spcPct val="90000"/>
              </a:lnSpc>
              <a:spcBef>
                <a:spcPts val="1000"/>
              </a:spcBef>
            </a:pPr>
            <a:r>
              <a:rPr lang="en-US" altLang="zh-CN" sz="2800" dirty="0">
                <a:solidFill>
                  <a:srgbClr val="0070C0"/>
                </a:solidFill>
                <a:latin typeface="Times New Roman" pitchFamily="18" charset="0"/>
                <a:cs typeface="Times New Roman" pitchFamily="18" charset="0"/>
              </a:rPr>
              <a:t>3.1.4  </a:t>
            </a:r>
            <a:r>
              <a:rPr lang="zh-CN" altLang="en-US" sz="2800" dirty="0">
                <a:solidFill>
                  <a:srgbClr val="0070C0"/>
                </a:solidFill>
                <a:latin typeface="Times New Roman" pitchFamily="18" charset="0"/>
                <a:cs typeface="Times New Roman" pitchFamily="18" charset="0"/>
              </a:rPr>
              <a:t>立体眼镜（鹰眼</a:t>
            </a:r>
            <a:r>
              <a:rPr lang="zh-CN" altLang="en-US" sz="2800" dirty="0" smtClean="0">
                <a:solidFill>
                  <a:srgbClr val="0070C0"/>
                </a:solidFill>
                <a:latin typeface="Times New Roman" pitchFamily="18" charset="0"/>
                <a:cs typeface="Times New Roman" pitchFamily="18" charset="0"/>
              </a:rPr>
              <a:t>）</a:t>
            </a:r>
            <a:endParaRPr lang="en-US" altLang="zh-CN" sz="2800" b="1" dirty="0" smtClean="0">
              <a:solidFill>
                <a:srgbClr val="0070C0"/>
              </a:solidFill>
              <a:latin typeface="Times New Roman" pitchFamily="18" charset="0"/>
              <a:cs typeface="Times New Roman" pitchFamily="18" charset="0"/>
            </a:endParaRPr>
          </a:p>
        </p:txBody>
      </p:sp>
      <p:sp>
        <p:nvSpPr>
          <p:cNvPr id="4" name="矩形 3"/>
          <p:cNvSpPr/>
          <p:nvPr/>
        </p:nvSpPr>
        <p:spPr>
          <a:xfrm>
            <a:off x="650834" y="3271899"/>
            <a:ext cx="4480563" cy="2400657"/>
          </a:xfrm>
          <a:prstGeom prst="rect">
            <a:avLst/>
          </a:prstGeom>
        </p:spPr>
        <p:txBody>
          <a:bodyPr wrap="square">
            <a:spAutoFit/>
          </a:bodyPr>
          <a:lstStyle/>
          <a:p>
            <a:pPr lvl="0">
              <a:lnSpc>
                <a:spcPct val="150000"/>
              </a:lnSpc>
              <a:spcBef>
                <a:spcPts val="1000"/>
              </a:spcBef>
            </a:pPr>
            <a:r>
              <a:rPr lang="zh-CN" altLang="en-US" sz="2000" b="1" dirty="0" smtClean="0">
                <a:solidFill>
                  <a:prstClr val="black"/>
                </a:solidFill>
              </a:rPr>
              <a:t>结构原理：</a:t>
            </a:r>
            <a:r>
              <a:rPr lang="zh-CN" altLang="en-US" sz="2000" dirty="0" smtClean="0">
                <a:solidFill>
                  <a:prstClr val="black"/>
                </a:solidFill>
              </a:rPr>
              <a:t>经过特殊设计的虚拟现实监视器能以2倍于普通监视器的扫描频率刷新屏幕，与其相连的计算机向监视器发送RGB信号中含有2个交互出现的、略微有所漂移的透视图。</a:t>
            </a:r>
          </a:p>
        </p:txBody>
      </p:sp>
      <p:pic>
        <p:nvPicPr>
          <p:cNvPr id="12290" name="图片 13" descr="IMG_58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3671" y="3201369"/>
            <a:ext cx="3260090" cy="2151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文本框 99"/>
          <p:cNvSpPr txBox="1"/>
          <p:nvPr/>
        </p:nvSpPr>
        <p:spPr>
          <a:xfrm>
            <a:off x="5658542" y="5508137"/>
            <a:ext cx="2334895" cy="365760"/>
          </a:xfrm>
          <a:prstGeom prst="rect">
            <a:avLst/>
          </a:prstGeom>
          <a:noFill/>
          <a:ln w="9525">
            <a:noFill/>
          </a:ln>
        </p:spPr>
        <p:txBody>
          <a:bodyPr wrap="square">
            <a:spAutoFit/>
          </a:bodyPr>
          <a:lstStyle/>
          <a:p>
            <a:pPr marL="0" indent="0" algn="l"/>
            <a:r>
              <a:rPr lang="en-US" altLang="zh-CN" b="0" u="none" dirty="0">
                <a:latin typeface="Times New Roman" pitchFamily="18" charset="0"/>
                <a:ea typeface="Times New Roman" pitchFamily="18" charset="0"/>
                <a:cs typeface="Times New Roman" pitchFamily="18" charset="0"/>
              </a:rPr>
              <a:t>3D VISION2</a:t>
            </a:r>
            <a:r>
              <a:rPr lang="zh-CN" altLang="en-US" b="0" u="none" dirty="0">
                <a:latin typeface="宋体" charset="0"/>
                <a:ea typeface="宋体" charset="0"/>
                <a:cs typeface="宋体" charset="0"/>
              </a:rPr>
              <a:t>立体眼镜</a:t>
            </a:r>
          </a:p>
        </p:txBody>
      </p:sp>
      <p:sp>
        <p:nvSpPr>
          <p:cNvPr id="7" name="AutoShape 4"/>
          <p:cNvSpPr>
            <a:spLocks noChangeArrowheads="1"/>
          </p:cNvSpPr>
          <p:nvPr>
            <p:custDataLst>
              <p:tags r:id="rId1"/>
            </p:custDataLst>
          </p:nvPr>
        </p:nvSpPr>
        <p:spPr bwMode="white">
          <a:xfrm>
            <a:off x="683108" y="1549096"/>
            <a:ext cx="7363611" cy="1516833"/>
          </a:xfrm>
          <a:prstGeom prst="roundRect">
            <a:avLst>
              <a:gd name="adj" fmla="val 4784"/>
            </a:avLst>
          </a:prstGeom>
          <a:noFill/>
          <a:ln w="38100">
            <a:gradFill>
              <a:gsLst>
                <a:gs pos="0">
                  <a:srgbClr val="00B0F0"/>
                </a:gs>
                <a:gs pos="100000">
                  <a:srgbClr val="00206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65100" h="1270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lvl="0">
              <a:lnSpc>
                <a:spcPct val="150000"/>
              </a:lnSpc>
              <a:spcBef>
                <a:spcPts val="1000"/>
              </a:spcBef>
            </a:pPr>
            <a:r>
              <a:rPr lang="zh-CN" altLang="en-US" sz="2000" b="1" dirty="0" smtClean="0">
                <a:solidFill>
                  <a:prstClr val="black"/>
                </a:solidFill>
              </a:rPr>
              <a:t>特点：</a:t>
            </a:r>
            <a:r>
              <a:rPr lang="zh-CN" altLang="en-US" sz="2000" dirty="0" smtClean="0">
                <a:solidFill>
                  <a:srgbClr val="FF0000"/>
                </a:solidFill>
              </a:rPr>
              <a:t>立体</a:t>
            </a:r>
            <a:r>
              <a:rPr lang="zh-CN" altLang="en-US" sz="2000" dirty="0">
                <a:solidFill>
                  <a:srgbClr val="FF0000"/>
                </a:solidFill>
              </a:rPr>
              <a:t>眼镜以其简单的结构、轻巧的外形和低廉的</a:t>
            </a:r>
            <a:r>
              <a:rPr lang="zh-CN" altLang="en-US" sz="2000" dirty="0" smtClean="0">
                <a:solidFill>
                  <a:srgbClr val="FF0000"/>
                </a:solidFill>
              </a:rPr>
              <a:t>价格，</a:t>
            </a:r>
            <a:r>
              <a:rPr lang="zh-CN" altLang="en-US" sz="2000" dirty="0">
                <a:solidFill>
                  <a:prstClr val="black"/>
                </a:solidFill>
              </a:rPr>
              <a:t>而且佩戴很长时间眼睛也不至于</a:t>
            </a:r>
            <a:r>
              <a:rPr lang="zh-CN" altLang="en-US" sz="2000" dirty="0" smtClean="0">
                <a:solidFill>
                  <a:prstClr val="black"/>
                </a:solidFill>
              </a:rPr>
              <a:t>疲劳，成为</a:t>
            </a:r>
            <a:r>
              <a:rPr lang="zh-CN" altLang="en-US" sz="2000" dirty="0">
                <a:solidFill>
                  <a:prstClr val="black"/>
                </a:solidFill>
              </a:rPr>
              <a:t>虚拟现实观察设备理想的选择</a:t>
            </a:r>
            <a:r>
              <a:rPr lang="zh-CN" altLang="en-US" sz="2000" dirty="0" smtClean="0">
                <a:solidFill>
                  <a:prstClr val="black"/>
                </a:solidFill>
              </a:rPr>
              <a:t>。</a:t>
            </a:r>
            <a:endParaRPr lang="zh-CN" altLang="en-US" sz="2000" dirty="0">
              <a:solidFill>
                <a:prstClr val="black"/>
              </a:solidFill>
            </a:endParaRPr>
          </a:p>
        </p:txBody>
      </p:sp>
      <p:sp>
        <p:nvSpPr>
          <p:cNvPr id="8" name="五角星 7"/>
          <p:cNvSpPr/>
          <p:nvPr/>
        </p:nvSpPr>
        <p:spPr>
          <a:xfrm>
            <a:off x="7847663" y="237649"/>
            <a:ext cx="914400" cy="863953"/>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61775" y="182884"/>
            <a:ext cx="8193541" cy="548640"/>
          </a:xfrm>
        </p:spPr>
        <p:txBody>
          <a:bodyPr/>
          <a:lstStyle/>
          <a:p>
            <a:r>
              <a:rPr lang="en-US" altLang="zh-CN" b="1" dirty="0" smtClean="0"/>
              <a:t>3.1</a:t>
            </a:r>
            <a:r>
              <a:rPr lang="zh-CN" altLang="en-US" b="1" dirty="0"/>
              <a:t>图 形 显 示 设 备</a:t>
            </a:r>
            <a:endParaRPr lang="zh-CN" altLang="en-US" sz="3600" dirty="0">
              <a:solidFill>
                <a:srgbClr val="0070C0"/>
              </a:solidFill>
            </a:endParaRPr>
          </a:p>
        </p:txBody>
      </p:sp>
      <p:sp>
        <p:nvSpPr>
          <p:cNvPr id="5" name="矩形 4"/>
          <p:cNvSpPr/>
          <p:nvPr/>
        </p:nvSpPr>
        <p:spPr>
          <a:xfrm>
            <a:off x="609600" y="742278"/>
            <a:ext cx="7932420" cy="480131"/>
          </a:xfrm>
          <a:prstGeom prst="rect">
            <a:avLst/>
          </a:prstGeom>
        </p:spPr>
        <p:txBody>
          <a:bodyPr wrap="square">
            <a:spAutoFit/>
          </a:bodyPr>
          <a:lstStyle/>
          <a:p>
            <a:pPr lvl="0">
              <a:lnSpc>
                <a:spcPct val="90000"/>
              </a:lnSpc>
              <a:spcBef>
                <a:spcPts val="1000"/>
              </a:spcBef>
            </a:pPr>
            <a:r>
              <a:rPr lang="zh-CN" altLang="en-US" sz="2800" b="1" dirty="0" smtClean="0">
                <a:latin typeface="Times New Roman" pitchFamily="18" charset="0"/>
                <a:cs typeface="Times New Roman" pitchFamily="18" charset="0"/>
              </a:rPr>
              <a:t>图形显示设备</a:t>
            </a:r>
            <a:r>
              <a:rPr lang="zh-CN" altLang="en-US" sz="2800" b="1" dirty="0">
                <a:latin typeface="Times New Roman" pitchFamily="18" charset="0"/>
                <a:cs typeface="Times New Roman" pitchFamily="18" charset="0"/>
              </a:rPr>
              <a:t>的</a:t>
            </a:r>
            <a:r>
              <a:rPr lang="zh-CN" altLang="en-US" sz="2800" b="1" dirty="0" smtClean="0">
                <a:solidFill>
                  <a:srgbClr val="FF0000"/>
                </a:solidFill>
                <a:latin typeface="Times New Roman" pitchFamily="18" charset="0"/>
                <a:cs typeface="Times New Roman" pitchFamily="18" charset="0"/>
              </a:rPr>
              <a:t>高延时与晕动症</a:t>
            </a:r>
            <a:endParaRPr lang="en-US" altLang="zh-CN" sz="2800" b="1" dirty="0">
              <a:solidFill>
                <a:srgbClr val="FF0000"/>
              </a:solidFill>
              <a:latin typeface="Times New Roman" pitchFamily="18" charset="0"/>
              <a:cs typeface="Times New Roman" pitchFamily="18" charset="0"/>
            </a:endParaRPr>
          </a:p>
        </p:txBody>
      </p:sp>
      <p:sp>
        <p:nvSpPr>
          <p:cNvPr id="8" name="AutoShape 4"/>
          <p:cNvSpPr>
            <a:spLocks noChangeArrowheads="1"/>
          </p:cNvSpPr>
          <p:nvPr>
            <p:custDataLst>
              <p:tags r:id="rId1"/>
            </p:custDataLst>
          </p:nvPr>
        </p:nvSpPr>
        <p:spPr bwMode="white">
          <a:xfrm>
            <a:off x="781722" y="1438420"/>
            <a:ext cx="7351059" cy="3994192"/>
          </a:xfrm>
          <a:prstGeom prst="roundRect">
            <a:avLst>
              <a:gd name="adj" fmla="val 4784"/>
            </a:avLst>
          </a:prstGeom>
          <a:noFill/>
          <a:ln w="38100">
            <a:gradFill>
              <a:gsLst>
                <a:gs pos="0">
                  <a:srgbClr val="00B0F0"/>
                </a:gs>
                <a:gs pos="100000">
                  <a:srgbClr val="00206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65100" h="1270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lvl="0">
              <a:spcBef>
                <a:spcPts val="1000"/>
              </a:spcBef>
            </a:pPr>
            <a:r>
              <a:rPr lang="zh-CN" altLang="en-US" sz="2000" b="1" dirty="0" smtClean="0">
                <a:solidFill>
                  <a:prstClr val="black"/>
                </a:solidFill>
                <a:latin typeface="Times New Roman" pitchFamily="18" charset="0"/>
                <a:cs typeface="Times New Roman" pitchFamily="18" charset="0"/>
              </a:rPr>
              <a:t>提出问题：</a:t>
            </a:r>
            <a:endParaRPr lang="en-US" altLang="zh-CN" sz="2000" b="1" dirty="0" smtClean="0">
              <a:solidFill>
                <a:prstClr val="black"/>
              </a:solidFill>
              <a:latin typeface="Times New Roman" pitchFamily="18" charset="0"/>
              <a:cs typeface="Times New Roman" pitchFamily="18" charset="0"/>
            </a:endParaRPr>
          </a:p>
          <a:p>
            <a:pPr marL="342900" lvl="0" indent="-342900">
              <a:spcBef>
                <a:spcPts val="1000"/>
              </a:spcBef>
              <a:buClr>
                <a:srgbClr val="FF0000"/>
              </a:buClr>
              <a:buFont typeface="Wingdings" panose="05000000000000000000" pitchFamily="2" charset="2"/>
              <a:buChar char="u"/>
            </a:pPr>
            <a:r>
              <a:rPr lang="zh-CN" altLang="en-US" sz="2000" dirty="0" smtClean="0">
                <a:solidFill>
                  <a:prstClr val="black"/>
                </a:solidFill>
                <a:latin typeface="Times New Roman" pitchFamily="18" charset="0"/>
                <a:cs typeface="Times New Roman" pitchFamily="18" charset="0"/>
              </a:rPr>
              <a:t>当今</a:t>
            </a:r>
            <a:r>
              <a:rPr lang="en-US" altLang="zh-CN" sz="2000" dirty="0">
                <a:solidFill>
                  <a:prstClr val="black"/>
                </a:solidFill>
                <a:latin typeface="Times New Roman" pitchFamily="18" charset="0"/>
                <a:cs typeface="Times New Roman" pitchFamily="18" charset="0"/>
              </a:rPr>
              <a:t>VR</a:t>
            </a:r>
            <a:r>
              <a:rPr lang="zh-CN" altLang="en-US" sz="2000" dirty="0">
                <a:solidFill>
                  <a:prstClr val="black"/>
                </a:solidFill>
                <a:latin typeface="Times New Roman" pitchFamily="18" charset="0"/>
                <a:cs typeface="Times New Roman" pitchFamily="18" charset="0"/>
              </a:rPr>
              <a:t>，</a:t>
            </a:r>
            <a:r>
              <a:rPr lang="zh-CN" altLang="en-US" sz="2000" dirty="0">
                <a:solidFill>
                  <a:srgbClr val="0000CC"/>
                </a:solidFill>
                <a:latin typeface="Times New Roman" pitchFamily="18" charset="0"/>
                <a:cs typeface="Times New Roman" pitchFamily="18" charset="0"/>
              </a:rPr>
              <a:t>动作在先，画面随后</a:t>
            </a:r>
            <a:r>
              <a:rPr lang="zh-CN" altLang="en-US" sz="2000" dirty="0">
                <a:solidFill>
                  <a:prstClr val="black"/>
                </a:solidFill>
                <a:latin typeface="Times New Roman" pitchFamily="18" charset="0"/>
                <a:cs typeface="Times New Roman" pitchFamily="18" charset="0"/>
              </a:rPr>
              <a:t>，画面和动作的时间差，便是延时</a:t>
            </a:r>
            <a:r>
              <a:rPr lang="zh-CN" altLang="en-US" sz="2000" dirty="0" smtClean="0">
                <a:solidFill>
                  <a:prstClr val="black"/>
                </a:solidFill>
                <a:latin typeface="Times New Roman" pitchFamily="18" charset="0"/>
                <a:cs typeface="Times New Roman" pitchFamily="18" charset="0"/>
              </a:rPr>
              <a:t>了一旦</a:t>
            </a:r>
            <a:r>
              <a:rPr lang="zh-CN" altLang="en-US" sz="2000" dirty="0">
                <a:solidFill>
                  <a:prstClr val="black"/>
                </a:solidFill>
                <a:latin typeface="Times New Roman" pitchFamily="18" charset="0"/>
                <a:cs typeface="Times New Roman" pitchFamily="18" charset="0"/>
              </a:rPr>
              <a:t>人们实际的运动和屏幕上的画面出现了较大偏差，晕动症等一系列</a:t>
            </a:r>
            <a:r>
              <a:rPr lang="en-US" altLang="zh-CN" sz="2000" dirty="0">
                <a:solidFill>
                  <a:prstClr val="black"/>
                </a:solidFill>
                <a:latin typeface="Times New Roman" pitchFamily="18" charset="0"/>
                <a:cs typeface="Times New Roman" pitchFamily="18" charset="0"/>
              </a:rPr>
              <a:t>VR</a:t>
            </a:r>
            <a:r>
              <a:rPr lang="zh-CN" altLang="en-US" sz="2000" dirty="0">
                <a:solidFill>
                  <a:prstClr val="black"/>
                </a:solidFill>
                <a:latin typeface="Times New Roman" pitchFamily="18" charset="0"/>
                <a:cs typeface="Times New Roman" pitchFamily="18" charset="0"/>
              </a:rPr>
              <a:t>不良反应就应运而生了。也正是因此，高延时被人们视为“沉浸感杀手”，各大</a:t>
            </a:r>
            <a:r>
              <a:rPr lang="en-US" altLang="zh-CN" sz="2000" dirty="0">
                <a:solidFill>
                  <a:prstClr val="black"/>
                </a:solidFill>
                <a:latin typeface="Times New Roman" pitchFamily="18" charset="0"/>
                <a:cs typeface="Times New Roman" pitchFamily="18" charset="0"/>
              </a:rPr>
              <a:t>VR</a:t>
            </a:r>
            <a:r>
              <a:rPr lang="zh-CN" altLang="en-US" sz="2000" dirty="0">
                <a:solidFill>
                  <a:prstClr val="black"/>
                </a:solidFill>
                <a:latin typeface="Times New Roman" pitchFamily="18" charset="0"/>
                <a:cs typeface="Times New Roman" pitchFamily="18" charset="0"/>
              </a:rPr>
              <a:t>设备厂商避之不及</a:t>
            </a:r>
            <a:r>
              <a:rPr lang="zh-CN" altLang="en-US" sz="2000" dirty="0" smtClean="0">
                <a:solidFill>
                  <a:prstClr val="black"/>
                </a:solidFill>
                <a:latin typeface="Times New Roman" pitchFamily="18" charset="0"/>
                <a:cs typeface="Times New Roman" pitchFamily="18" charset="0"/>
              </a:rPr>
              <a:t>。</a:t>
            </a:r>
            <a:endParaRPr lang="en-US" altLang="zh-CN" sz="2000" dirty="0" smtClean="0">
              <a:solidFill>
                <a:prstClr val="black"/>
              </a:solidFill>
              <a:latin typeface="Times New Roman" pitchFamily="18" charset="0"/>
              <a:cs typeface="Times New Roman" pitchFamily="18" charset="0"/>
            </a:endParaRPr>
          </a:p>
          <a:p>
            <a:pPr marL="342900" lvl="0" indent="-342900">
              <a:spcBef>
                <a:spcPts val="1000"/>
              </a:spcBef>
              <a:buClr>
                <a:srgbClr val="FF0000"/>
              </a:buClr>
              <a:buFont typeface="Wingdings" panose="05000000000000000000" pitchFamily="2" charset="2"/>
              <a:buChar char="u"/>
            </a:pPr>
            <a:r>
              <a:rPr lang="zh-CN" altLang="en-US" sz="2000" dirty="0">
                <a:solidFill>
                  <a:prstClr val="black"/>
                </a:solidFill>
                <a:latin typeface="Times New Roman" pitchFamily="18" charset="0"/>
                <a:cs typeface="Times New Roman" pitchFamily="18" charset="0"/>
              </a:rPr>
              <a:t>这一代的</a:t>
            </a:r>
            <a:r>
              <a:rPr lang="en-US" altLang="zh-CN" sz="2000" dirty="0">
                <a:solidFill>
                  <a:prstClr val="black"/>
                </a:solidFill>
                <a:latin typeface="Times New Roman" pitchFamily="18" charset="0"/>
                <a:cs typeface="Times New Roman" pitchFamily="18" charset="0"/>
              </a:rPr>
              <a:t>VR</a:t>
            </a:r>
            <a:r>
              <a:rPr lang="zh-CN" altLang="en-US" sz="2000" dirty="0">
                <a:solidFill>
                  <a:prstClr val="black"/>
                </a:solidFill>
                <a:latin typeface="Times New Roman" pitchFamily="18" charset="0"/>
                <a:cs typeface="Times New Roman" pitchFamily="18" charset="0"/>
              </a:rPr>
              <a:t>显示设备虽仍通过屏幕显示，然其特有的沉浸感模糊了人与内容之间的感知界限，让人们的视角从观众席变成了舞台上。同时，这个差别也让高延时成为了</a:t>
            </a:r>
            <a:r>
              <a:rPr lang="en-US" altLang="zh-CN" sz="2000" dirty="0">
                <a:solidFill>
                  <a:prstClr val="black"/>
                </a:solidFill>
                <a:latin typeface="Times New Roman" pitchFamily="18" charset="0"/>
                <a:cs typeface="Times New Roman" pitchFamily="18" charset="0"/>
              </a:rPr>
              <a:t>VR</a:t>
            </a:r>
            <a:r>
              <a:rPr lang="zh-CN" altLang="en-US" sz="2000" dirty="0">
                <a:solidFill>
                  <a:srgbClr val="000099"/>
                </a:solidFill>
                <a:latin typeface="Times New Roman" pitchFamily="18" charset="0"/>
                <a:cs typeface="Times New Roman" pitchFamily="18" charset="0"/>
              </a:rPr>
              <a:t>晕动症</a:t>
            </a:r>
            <a:r>
              <a:rPr lang="zh-CN" altLang="en-US" sz="2000" dirty="0">
                <a:solidFill>
                  <a:prstClr val="black"/>
                </a:solidFill>
                <a:latin typeface="Times New Roman" pitchFamily="18" charset="0"/>
                <a:cs typeface="Times New Roman" pitchFamily="18" charset="0"/>
              </a:rPr>
              <a:t>的主要因素之一。因此，所有的</a:t>
            </a:r>
            <a:r>
              <a:rPr lang="en-US" altLang="zh-CN" sz="2000" dirty="0">
                <a:solidFill>
                  <a:prstClr val="black"/>
                </a:solidFill>
                <a:latin typeface="Times New Roman" pitchFamily="18" charset="0"/>
                <a:cs typeface="Times New Roman" pitchFamily="18" charset="0"/>
              </a:rPr>
              <a:t>VR</a:t>
            </a:r>
            <a:r>
              <a:rPr lang="zh-CN" altLang="en-US" sz="2000" dirty="0">
                <a:solidFill>
                  <a:prstClr val="black"/>
                </a:solidFill>
                <a:latin typeface="Times New Roman" pitchFamily="18" charset="0"/>
                <a:cs typeface="Times New Roman" pitchFamily="18" charset="0"/>
              </a:rPr>
              <a:t>设备都对</a:t>
            </a:r>
            <a:r>
              <a:rPr lang="zh-CN" altLang="en-US" sz="2000" dirty="0">
                <a:solidFill>
                  <a:srgbClr val="000099"/>
                </a:solidFill>
                <a:latin typeface="Times New Roman" pitchFamily="18" charset="0"/>
                <a:cs typeface="Times New Roman" pitchFamily="18" charset="0"/>
              </a:rPr>
              <a:t>高延时保持了零容忍</a:t>
            </a:r>
            <a:r>
              <a:rPr lang="zh-CN" altLang="en-US" sz="2000" dirty="0" smtClean="0">
                <a:solidFill>
                  <a:prstClr val="black"/>
                </a:solidFill>
                <a:latin typeface="Times New Roman" pitchFamily="18" charset="0"/>
                <a:cs typeface="Times New Roman" pitchFamily="18" charset="0"/>
              </a:rPr>
              <a:t>。</a:t>
            </a:r>
            <a:endParaRPr lang="zh-CN" altLang="en-US" sz="2000"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123456530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61775" y="182884"/>
            <a:ext cx="8193541" cy="548640"/>
          </a:xfrm>
        </p:spPr>
        <p:txBody>
          <a:bodyPr/>
          <a:lstStyle/>
          <a:p>
            <a:r>
              <a:rPr lang="en-US" altLang="zh-CN" b="1" dirty="0" smtClean="0"/>
              <a:t>3.1</a:t>
            </a:r>
            <a:r>
              <a:rPr lang="zh-CN" altLang="en-US" b="1" dirty="0"/>
              <a:t>图 形 显 示 设 备</a:t>
            </a:r>
            <a:endParaRPr lang="zh-CN" altLang="en-US" sz="3600" dirty="0">
              <a:solidFill>
                <a:srgbClr val="0070C0"/>
              </a:solidFill>
            </a:endParaRPr>
          </a:p>
        </p:txBody>
      </p:sp>
      <p:sp>
        <p:nvSpPr>
          <p:cNvPr id="5" name="矩形 4"/>
          <p:cNvSpPr/>
          <p:nvPr/>
        </p:nvSpPr>
        <p:spPr>
          <a:xfrm>
            <a:off x="609600" y="731520"/>
            <a:ext cx="7932420" cy="480131"/>
          </a:xfrm>
          <a:prstGeom prst="rect">
            <a:avLst/>
          </a:prstGeom>
        </p:spPr>
        <p:txBody>
          <a:bodyPr wrap="square">
            <a:spAutoFit/>
          </a:bodyPr>
          <a:lstStyle/>
          <a:p>
            <a:pPr lvl="0">
              <a:lnSpc>
                <a:spcPct val="90000"/>
              </a:lnSpc>
              <a:spcBef>
                <a:spcPts val="1000"/>
              </a:spcBef>
            </a:pPr>
            <a:r>
              <a:rPr lang="zh-CN" altLang="en-US" sz="2800" b="1" dirty="0">
                <a:latin typeface="Times New Roman" pitchFamily="18" charset="0"/>
                <a:cs typeface="Times New Roman" pitchFamily="18" charset="0"/>
              </a:rPr>
              <a:t>图形显示设备的</a:t>
            </a:r>
            <a:r>
              <a:rPr lang="zh-CN" altLang="en-US" sz="2800" b="1" dirty="0" smtClean="0">
                <a:solidFill>
                  <a:srgbClr val="FF0000"/>
                </a:solidFill>
                <a:latin typeface="Times New Roman" pitchFamily="18" charset="0"/>
                <a:cs typeface="Times New Roman" pitchFamily="18" charset="0"/>
              </a:rPr>
              <a:t>高延时与晕动症</a:t>
            </a:r>
            <a:endParaRPr lang="en-US" altLang="zh-CN" sz="2800" b="1" dirty="0">
              <a:solidFill>
                <a:srgbClr val="FF0000"/>
              </a:solidFill>
              <a:latin typeface="Times New Roman" pitchFamily="18" charset="0"/>
              <a:cs typeface="Times New Roman" pitchFamily="18" charset="0"/>
            </a:endParaRPr>
          </a:p>
        </p:txBody>
      </p:sp>
      <p:sp>
        <p:nvSpPr>
          <p:cNvPr id="42" name="AutoShape 4"/>
          <p:cNvSpPr>
            <a:spLocks noChangeArrowheads="1"/>
          </p:cNvSpPr>
          <p:nvPr/>
        </p:nvSpPr>
        <p:spPr bwMode="white">
          <a:xfrm>
            <a:off x="958885" y="3261561"/>
            <a:ext cx="7014588" cy="643338"/>
          </a:xfrm>
          <a:prstGeom prst="roundRect">
            <a:avLst>
              <a:gd name="adj" fmla="val 4784"/>
            </a:avLst>
          </a:prstGeom>
          <a:solidFill>
            <a:schemeClr val="bg1">
              <a:alpha val="60000"/>
            </a:schemeClr>
          </a:solidFill>
          <a:ln w="38100">
            <a:gradFill>
              <a:gsLst>
                <a:gs pos="50000">
                  <a:srgbClr val="00DFF6"/>
                </a:gs>
                <a:gs pos="100000">
                  <a:srgbClr val="002774"/>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01600" prst="divot"/>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2" algn="ctr" defTabSz="-635" eaLnBrk="0" fontAlgn="ctr" hangingPunct="0">
              <a:buClr>
                <a:srgbClr val="FF0000"/>
              </a:buClr>
              <a:buSzPct val="70000"/>
              <a:buFont typeface="Wingdings" panose="05000000000000000000" pitchFamily="2" charset="2"/>
              <a:buChar char="n"/>
              <a:tabLst>
                <a:tab pos="136525" algn="l"/>
              </a:tabLst>
              <a:defRPr/>
            </a:pPr>
            <a:endParaRPr lang="zh-CN" altLang="en-US" sz="1400" dirty="0">
              <a:solidFill>
                <a:prstClr val="black"/>
              </a:solidFill>
              <a:latin typeface="+mn-ea"/>
            </a:endParaRPr>
          </a:p>
        </p:txBody>
      </p:sp>
      <p:sp>
        <p:nvSpPr>
          <p:cNvPr id="43" name="AutoShape 3"/>
          <p:cNvSpPr>
            <a:spLocks noChangeArrowheads="1"/>
          </p:cNvSpPr>
          <p:nvPr/>
        </p:nvSpPr>
        <p:spPr bwMode="auto">
          <a:xfrm>
            <a:off x="923331" y="3190079"/>
            <a:ext cx="818857" cy="768350"/>
          </a:xfrm>
          <a:prstGeom prst="roundRect">
            <a:avLst/>
          </a:prstGeom>
          <a:gradFill flip="none" rotWithShape="1">
            <a:gsLst>
              <a:gs pos="0">
                <a:srgbClr val="00DFF6"/>
              </a:gs>
              <a:gs pos="90000">
                <a:srgbClr val="002774"/>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contourW="19050">
            <a:bevelT prst="convex"/>
            <a:bevelB w="0" h="0"/>
            <a:contourClr>
              <a:srgbClr val="AFEAFF"/>
            </a:contourClr>
          </a:sp3d>
        </p:spPr>
        <p:style>
          <a:lnRef idx="1">
            <a:schemeClr val="accent2"/>
          </a:lnRef>
          <a:fillRef idx="3">
            <a:schemeClr val="accent2"/>
          </a:fillRef>
          <a:effectRef idx="2">
            <a:schemeClr val="accent2"/>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0" fontAlgn="ctr" hangingPunct="0">
              <a:buClr>
                <a:srgbClr val="FF0000"/>
              </a:buClr>
              <a:buSzPct val="70000"/>
              <a:defRPr/>
            </a:pPr>
            <a:endParaRPr lang="zh-CN" altLang="zh-CN" sz="1600" b="1">
              <a:solidFill>
                <a:prstClr val="white"/>
              </a:solidFill>
              <a:latin typeface="+mn-ea"/>
            </a:endParaRPr>
          </a:p>
        </p:txBody>
      </p:sp>
      <p:sp>
        <p:nvSpPr>
          <p:cNvPr id="44" name="TextBox 22"/>
          <p:cNvSpPr txBox="1"/>
          <p:nvPr/>
        </p:nvSpPr>
        <p:spPr bwMode="auto">
          <a:xfrm>
            <a:off x="824448" y="3208633"/>
            <a:ext cx="1009722" cy="783193"/>
          </a:xfrm>
          <a:prstGeom prst="roundRect">
            <a:avLst/>
          </a:prstGeom>
          <a:noFill/>
          <a:scene3d>
            <a:camera prst="orthographicFront"/>
            <a:lightRig rig="threePt" dir="t"/>
          </a:scene3d>
          <a:sp3d/>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2000" dirty="0">
                <a:solidFill>
                  <a:prstClr val="white"/>
                </a:solidFill>
                <a:effectLst>
                  <a:reflection blurRad="6350" stA="50000" endA="300" endPos="50000" dist="60007" dir="5400000" sy="-100000" algn="bl" rotWithShape="0"/>
                </a:effectLst>
                <a:latin typeface="+mn-ea"/>
              </a:rPr>
              <a:t>立体渲染</a:t>
            </a:r>
          </a:p>
        </p:txBody>
      </p:sp>
      <p:sp>
        <p:nvSpPr>
          <p:cNvPr id="45" name="矩形 44"/>
          <p:cNvSpPr/>
          <p:nvPr/>
        </p:nvSpPr>
        <p:spPr bwMode="auto">
          <a:xfrm>
            <a:off x="1780476" y="3256076"/>
            <a:ext cx="5986541" cy="707886"/>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2" defTabSz="912495" eaLnBrk="0" hangingPunct="0">
              <a:buClr>
                <a:srgbClr val="0070C0"/>
              </a:buClr>
              <a:buSzPct val="80000"/>
              <a:tabLst>
                <a:tab pos="136525" algn="l"/>
              </a:tabLst>
              <a:defRPr/>
            </a:pPr>
            <a:r>
              <a:rPr lang="zh-CN" altLang="en-US" sz="2000" spc="50" dirty="0">
                <a:ln w="11430"/>
                <a:solidFill>
                  <a:prstClr val="black"/>
                </a:solidFill>
                <a:latin typeface="+mn-ea"/>
              </a:rPr>
              <a:t>根据新的头部位置和姿态，计算机渲染左右眼所需要的一对立体视觉图像</a:t>
            </a:r>
            <a:endParaRPr lang="en-US" altLang="zh-CN" sz="2000" spc="50" dirty="0">
              <a:ln w="11430"/>
              <a:solidFill>
                <a:prstClr val="black"/>
              </a:solidFill>
              <a:latin typeface="+mn-ea"/>
            </a:endParaRPr>
          </a:p>
        </p:txBody>
      </p:sp>
      <p:sp>
        <p:nvSpPr>
          <p:cNvPr id="38" name="AutoShape 4"/>
          <p:cNvSpPr>
            <a:spLocks noChangeArrowheads="1"/>
          </p:cNvSpPr>
          <p:nvPr/>
        </p:nvSpPr>
        <p:spPr bwMode="white">
          <a:xfrm>
            <a:off x="958884" y="2442147"/>
            <a:ext cx="7014589" cy="643338"/>
          </a:xfrm>
          <a:prstGeom prst="roundRect">
            <a:avLst>
              <a:gd name="adj" fmla="val 4784"/>
            </a:avLst>
          </a:prstGeom>
          <a:solidFill>
            <a:schemeClr val="bg1">
              <a:alpha val="60000"/>
            </a:schemeClr>
          </a:solidFill>
          <a:ln w="38100">
            <a:gradFill>
              <a:gsLst>
                <a:gs pos="50000">
                  <a:srgbClr val="6EFF01"/>
                </a:gs>
                <a:gs pos="100000">
                  <a:srgbClr val="0F500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01600" prst="divot"/>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2" algn="ctr" defTabSz="-635" eaLnBrk="0" fontAlgn="ctr" hangingPunct="0">
              <a:buClr>
                <a:srgbClr val="FF0000"/>
              </a:buClr>
              <a:buSzPct val="70000"/>
              <a:buFont typeface="Wingdings" panose="05000000000000000000" pitchFamily="2" charset="2"/>
              <a:buChar char="n"/>
              <a:tabLst>
                <a:tab pos="136525" algn="l"/>
              </a:tabLst>
              <a:defRPr/>
            </a:pPr>
            <a:endParaRPr lang="zh-CN" altLang="en-US" sz="1400" dirty="0">
              <a:solidFill>
                <a:prstClr val="black"/>
              </a:solidFill>
              <a:latin typeface="+mn-ea"/>
            </a:endParaRPr>
          </a:p>
        </p:txBody>
      </p:sp>
      <p:sp>
        <p:nvSpPr>
          <p:cNvPr id="39" name="AutoShape 3"/>
          <p:cNvSpPr>
            <a:spLocks noChangeArrowheads="1"/>
          </p:cNvSpPr>
          <p:nvPr/>
        </p:nvSpPr>
        <p:spPr bwMode="auto">
          <a:xfrm>
            <a:off x="923330" y="2370665"/>
            <a:ext cx="818857" cy="768350"/>
          </a:xfrm>
          <a:prstGeom prst="roundRect">
            <a:avLst/>
          </a:prstGeom>
          <a:gradFill flip="none" rotWithShape="1">
            <a:gsLst>
              <a:gs pos="0">
                <a:srgbClr val="6EFF01"/>
              </a:gs>
              <a:gs pos="90000">
                <a:srgbClr val="0F5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contourW="19050">
            <a:bevelT prst="convex"/>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0" fontAlgn="ctr" hangingPunct="0">
              <a:buClr>
                <a:srgbClr val="FF0000"/>
              </a:buClr>
              <a:buSzPct val="70000"/>
              <a:defRPr/>
            </a:pPr>
            <a:endParaRPr lang="zh-CN" altLang="zh-CN" sz="1600" b="1">
              <a:solidFill>
                <a:prstClr val="white"/>
              </a:solidFill>
              <a:latin typeface="+mn-ea"/>
            </a:endParaRPr>
          </a:p>
        </p:txBody>
      </p:sp>
      <p:sp>
        <p:nvSpPr>
          <p:cNvPr id="40" name="TextBox 28"/>
          <p:cNvSpPr txBox="1"/>
          <p:nvPr/>
        </p:nvSpPr>
        <p:spPr bwMode="auto">
          <a:xfrm>
            <a:off x="813689" y="2399977"/>
            <a:ext cx="1009722" cy="783193"/>
          </a:xfrm>
          <a:prstGeom prst="roundRect">
            <a:avLst/>
          </a:prstGeom>
          <a:noFill/>
          <a:scene3d>
            <a:camera prst="orthographicFront"/>
            <a:lightRig rig="threePt" dir="t"/>
          </a:scene3d>
          <a:sp3d/>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2000" dirty="0">
                <a:solidFill>
                  <a:prstClr val="white"/>
                </a:solidFill>
                <a:effectLst>
                  <a:reflection blurRad="6350" stA="50000" endA="300" endPos="50000" dist="60007" dir="5400000" sy="-100000" algn="bl" rotWithShape="0"/>
                </a:effectLst>
                <a:latin typeface="+mn-ea"/>
              </a:rPr>
              <a:t>空间定位</a:t>
            </a:r>
          </a:p>
        </p:txBody>
      </p:sp>
      <p:sp>
        <p:nvSpPr>
          <p:cNvPr id="41" name="矩形 40"/>
          <p:cNvSpPr/>
          <p:nvPr/>
        </p:nvSpPr>
        <p:spPr bwMode="auto">
          <a:xfrm>
            <a:off x="1780476" y="2587274"/>
            <a:ext cx="5889722"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2" defTabSz="912495" eaLnBrk="0" hangingPunct="0">
              <a:buClr>
                <a:srgbClr val="0070C0"/>
              </a:buClr>
              <a:buSzPct val="80000"/>
              <a:tabLst>
                <a:tab pos="136525" algn="l"/>
              </a:tabLst>
              <a:defRPr/>
            </a:pPr>
            <a:r>
              <a:rPr lang="zh-CN" altLang="en-US" sz="2000" spc="50" dirty="0">
                <a:ln w="11430"/>
                <a:solidFill>
                  <a:prstClr val="black"/>
                </a:solidFill>
                <a:latin typeface="+mn-ea"/>
              </a:rPr>
              <a:t>定位系统检测和精确确定新的头部位置和姿态</a:t>
            </a:r>
            <a:endParaRPr lang="en-US" altLang="zh-CN" sz="2000" spc="50" dirty="0">
              <a:ln w="11430"/>
              <a:solidFill>
                <a:prstClr val="black"/>
              </a:solidFill>
              <a:latin typeface="+mn-ea"/>
            </a:endParaRPr>
          </a:p>
        </p:txBody>
      </p:sp>
      <p:sp>
        <p:nvSpPr>
          <p:cNvPr id="34" name="AutoShape 4"/>
          <p:cNvSpPr>
            <a:spLocks noChangeArrowheads="1"/>
          </p:cNvSpPr>
          <p:nvPr/>
        </p:nvSpPr>
        <p:spPr bwMode="white">
          <a:xfrm>
            <a:off x="950187" y="1634713"/>
            <a:ext cx="7023286" cy="643338"/>
          </a:xfrm>
          <a:prstGeom prst="roundRect">
            <a:avLst>
              <a:gd name="adj" fmla="val 4784"/>
            </a:avLst>
          </a:prstGeom>
          <a:solidFill>
            <a:schemeClr val="bg1">
              <a:alpha val="60000"/>
            </a:schemeClr>
          </a:solidFill>
          <a:ln w="38100">
            <a:gradFill>
              <a:gsLst>
                <a:gs pos="50000">
                  <a:srgbClr val="FFCF01"/>
                </a:gs>
                <a:gs pos="100000">
                  <a:srgbClr val="E2200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01600" prst="divot"/>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2" algn="ctr" defTabSz="-635" eaLnBrk="0" fontAlgn="ctr" hangingPunct="0">
              <a:buClr>
                <a:srgbClr val="FF0000"/>
              </a:buClr>
              <a:buSzPct val="70000"/>
              <a:buFont typeface="Wingdings" panose="05000000000000000000" pitchFamily="2" charset="2"/>
              <a:buChar char="n"/>
              <a:tabLst>
                <a:tab pos="136525" algn="l"/>
              </a:tabLst>
              <a:defRPr/>
            </a:pPr>
            <a:endParaRPr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35" name="AutoShape 3"/>
          <p:cNvSpPr>
            <a:spLocks noChangeArrowheads="1"/>
          </p:cNvSpPr>
          <p:nvPr/>
        </p:nvSpPr>
        <p:spPr bwMode="auto">
          <a:xfrm>
            <a:off x="914633" y="1563231"/>
            <a:ext cx="818857" cy="768350"/>
          </a:xfrm>
          <a:prstGeom prst="roundRect">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prst="convex"/>
            <a:bevelB w="0" h="0"/>
            <a:contourClr>
              <a:srgbClr val="FFE593"/>
            </a:contourClr>
          </a:sp3d>
        </p:spPr>
        <p:style>
          <a:lnRef idx="1">
            <a:schemeClr val="accent2"/>
          </a:lnRef>
          <a:fillRef idx="3">
            <a:schemeClr val="accent2"/>
          </a:fillRef>
          <a:effectRef idx="2">
            <a:schemeClr val="accent2"/>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0" fontAlgn="ctr" hangingPunct="0">
              <a:buClr>
                <a:srgbClr val="FF0000"/>
              </a:buClr>
              <a:buSzPct val="70000"/>
              <a:buFont typeface="Wingdings" panose="05000000000000000000" pitchFamily="2" charset="2"/>
              <a:buChar char="u"/>
              <a:defRPr/>
            </a:pPr>
            <a:endParaRPr lang="zh-CN" altLang="zh-CN" sz="1600" b="1" dirty="0">
              <a:solidFill>
                <a:prstClr val="white"/>
              </a:solidFill>
              <a:latin typeface="微软雅黑" panose="020B0503020204020204" pitchFamily="34" charset="-122"/>
              <a:ea typeface="微软雅黑" panose="020B0503020204020204" pitchFamily="34" charset="-122"/>
            </a:endParaRPr>
          </a:p>
        </p:txBody>
      </p:sp>
      <p:sp>
        <p:nvSpPr>
          <p:cNvPr id="36" name="TextBox 33"/>
          <p:cNvSpPr txBox="1"/>
          <p:nvPr/>
        </p:nvSpPr>
        <p:spPr bwMode="auto">
          <a:xfrm>
            <a:off x="842106" y="1494858"/>
            <a:ext cx="1009722" cy="783193"/>
          </a:xfrm>
          <a:prstGeom prst="roundRect">
            <a:avLst/>
          </a:prstGeom>
          <a:noFill/>
          <a:scene3d>
            <a:camera prst="orthographicFront"/>
            <a:lightRig rig="threePt" dir="t"/>
          </a:scene3d>
          <a:sp3d/>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2000" dirty="0" smtClean="0">
                <a:solidFill>
                  <a:prstClr val="white"/>
                </a:solidFill>
                <a:effectLst>
                  <a:reflection blurRad="6350" stA="50000" endA="300" endPos="50000" dist="60007" dir="5400000" sy="-100000" algn="bl" rotWithShape="0"/>
                </a:effectLst>
                <a:latin typeface="+mn-ea"/>
              </a:rPr>
              <a:t>头部</a:t>
            </a:r>
            <a:endParaRPr lang="en-US" altLang="zh-CN" sz="2000" dirty="0" smtClean="0">
              <a:solidFill>
                <a:prstClr val="white"/>
              </a:solidFill>
              <a:effectLst>
                <a:reflection blurRad="6350" stA="50000" endA="300" endPos="50000" dist="60007" dir="5400000" sy="-100000" algn="bl" rotWithShape="0"/>
              </a:effectLst>
              <a:latin typeface="+mn-ea"/>
            </a:endParaRPr>
          </a:p>
          <a:p>
            <a:pPr algn="ctr">
              <a:defRPr/>
            </a:pPr>
            <a:r>
              <a:rPr lang="zh-CN" altLang="en-US" sz="2000" dirty="0" smtClean="0">
                <a:solidFill>
                  <a:prstClr val="white"/>
                </a:solidFill>
                <a:effectLst>
                  <a:reflection blurRad="6350" stA="50000" endA="300" endPos="50000" dist="60007" dir="5400000" sy="-100000" algn="bl" rotWithShape="0"/>
                </a:effectLst>
                <a:latin typeface="+mn-ea"/>
              </a:rPr>
              <a:t>运动</a:t>
            </a:r>
            <a:endParaRPr lang="zh-CN" altLang="en-US" sz="2000" dirty="0">
              <a:solidFill>
                <a:prstClr val="white"/>
              </a:solidFill>
              <a:effectLst>
                <a:reflection blurRad="6350" stA="50000" endA="300" endPos="50000" dist="60007" dir="5400000" sy="-100000" algn="bl" rotWithShape="0"/>
              </a:effectLst>
              <a:latin typeface="+mn-ea"/>
            </a:endParaRPr>
          </a:p>
        </p:txBody>
      </p:sp>
      <p:sp>
        <p:nvSpPr>
          <p:cNvPr id="37" name="矩形 36"/>
          <p:cNvSpPr/>
          <p:nvPr/>
        </p:nvSpPr>
        <p:spPr bwMode="auto">
          <a:xfrm>
            <a:off x="1761020" y="1779840"/>
            <a:ext cx="6201695"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2" defTabSz="912495" eaLnBrk="0" hangingPunct="0">
              <a:buClr>
                <a:srgbClr val="0070C0"/>
              </a:buClr>
              <a:buSzPct val="80000"/>
              <a:tabLst>
                <a:tab pos="136525" algn="l"/>
              </a:tabLst>
              <a:defRPr/>
            </a:pPr>
            <a:r>
              <a:rPr lang="zh-CN" altLang="en-US" sz="2000" spc="50" dirty="0">
                <a:ln w="11430"/>
                <a:solidFill>
                  <a:prstClr val="black"/>
                </a:solidFill>
                <a:latin typeface="+mn-ea"/>
              </a:rPr>
              <a:t>用户佩戴好头显后，头部开始运动，计时开始</a:t>
            </a:r>
            <a:endParaRPr lang="en-US" altLang="zh-CN" sz="2000" spc="50" dirty="0">
              <a:ln w="11430"/>
              <a:solidFill>
                <a:prstClr val="black"/>
              </a:solidFill>
              <a:latin typeface="+mn-ea"/>
            </a:endParaRPr>
          </a:p>
        </p:txBody>
      </p:sp>
      <p:sp>
        <p:nvSpPr>
          <p:cNvPr id="47" name="矩形 46"/>
          <p:cNvSpPr/>
          <p:nvPr/>
        </p:nvSpPr>
        <p:spPr>
          <a:xfrm>
            <a:off x="720760" y="1183201"/>
            <a:ext cx="7853083" cy="369332"/>
          </a:xfrm>
          <a:prstGeom prst="rect">
            <a:avLst/>
          </a:prstGeom>
        </p:spPr>
        <p:txBody>
          <a:bodyPr wrap="square">
            <a:spAutoFit/>
          </a:bodyPr>
          <a:lstStyle/>
          <a:p>
            <a:pPr lvl="0">
              <a:lnSpc>
                <a:spcPct val="90000"/>
              </a:lnSpc>
              <a:spcBef>
                <a:spcPts val="1000"/>
              </a:spcBef>
            </a:pPr>
            <a:r>
              <a:rPr lang="zh-CN" altLang="en-US" sz="2000" b="1" dirty="0" smtClean="0">
                <a:solidFill>
                  <a:prstClr val="black"/>
                </a:solidFill>
                <a:latin typeface="Times New Roman" pitchFamily="18" charset="0"/>
                <a:cs typeface="Times New Roman" pitchFamily="18" charset="0"/>
              </a:rPr>
              <a:t>分析：</a:t>
            </a:r>
            <a:r>
              <a:rPr lang="zh-CN" altLang="en-US" sz="2000" dirty="0" smtClean="0">
                <a:solidFill>
                  <a:prstClr val="black"/>
                </a:solidFill>
                <a:latin typeface="Times New Roman" pitchFamily="18" charset="0"/>
                <a:cs typeface="Times New Roman" pitchFamily="18" charset="0"/>
              </a:rPr>
              <a:t>图形显示过程包括</a:t>
            </a:r>
            <a:r>
              <a:rPr lang="zh-CN" altLang="en-US" sz="2000" dirty="0">
                <a:solidFill>
                  <a:prstClr val="black"/>
                </a:solidFill>
                <a:latin typeface="Times New Roman" pitchFamily="18" charset="0"/>
                <a:cs typeface="Times New Roman" pitchFamily="18" charset="0"/>
              </a:rPr>
              <a:t>如下步骤：</a:t>
            </a:r>
          </a:p>
        </p:txBody>
      </p:sp>
      <p:sp>
        <p:nvSpPr>
          <p:cNvPr id="48" name="AutoShape 4"/>
          <p:cNvSpPr>
            <a:spLocks noChangeArrowheads="1"/>
          </p:cNvSpPr>
          <p:nvPr/>
        </p:nvSpPr>
        <p:spPr bwMode="white">
          <a:xfrm>
            <a:off x="973093" y="4087446"/>
            <a:ext cx="7023286" cy="643338"/>
          </a:xfrm>
          <a:prstGeom prst="roundRect">
            <a:avLst>
              <a:gd name="adj" fmla="val 4784"/>
            </a:avLst>
          </a:prstGeom>
          <a:solidFill>
            <a:schemeClr val="bg1">
              <a:alpha val="60000"/>
            </a:schemeClr>
          </a:solidFill>
          <a:ln w="38100">
            <a:gradFill>
              <a:gsLst>
                <a:gs pos="50000">
                  <a:srgbClr val="FFCF01"/>
                </a:gs>
                <a:gs pos="100000">
                  <a:srgbClr val="E2200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01600" prst="divot"/>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2" algn="ctr" defTabSz="-635" eaLnBrk="0" fontAlgn="ctr" hangingPunct="0">
              <a:buClr>
                <a:srgbClr val="FF0000"/>
              </a:buClr>
              <a:buSzPct val="70000"/>
              <a:buFont typeface="Wingdings" panose="05000000000000000000" pitchFamily="2" charset="2"/>
              <a:buChar char="n"/>
              <a:tabLst>
                <a:tab pos="136525" algn="l"/>
              </a:tabLst>
              <a:defRPr/>
            </a:pPr>
            <a:endParaRPr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49" name="AutoShape 3"/>
          <p:cNvSpPr>
            <a:spLocks noChangeArrowheads="1"/>
          </p:cNvSpPr>
          <p:nvPr/>
        </p:nvSpPr>
        <p:spPr bwMode="auto">
          <a:xfrm>
            <a:off x="937539" y="4015964"/>
            <a:ext cx="818857" cy="768350"/>
          </a:xfrm>
          <a:prstGeom prst="roundRect">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prst="convex"/>
            <a:bevelB w="0" h="0"/>
            <a:contourClr>
              <a:srgbClr val="FFE593"/>
            </a:contourClr>
          </a:sp3d>
        </p:spPr>
        <p:style>
          <a:lnRef idx="1">
            <a:schemeClr val="accent2"/>
          </a:lnRef>
          <a:fillRef idx="3">
            <a:schemeClr val="accent2"/>
          </a:fillRef>
          <a:effectRef idx="2">
            <a:schemeClr val="accent2"/>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0" fontAlgn="ctr" hangingPunct="0">
              <a:buClr>
                <a:srgbClr val="FF0000"/>
              </a:buClr>
              <a:buSzPct val="70000"/>
              <a:buFont typeface="Wingdings" panose="05000000000000000000" pitchFamily="2" charset="2"/>
              <a:buChar char="u"/>
              <a:defRPr/>
            </a:pPr>
            <a:endParaRPr lang="zh-CN" altLang="zh-CN" sz="1600" b="1" dirty="0">
              <a:solidFill>
                <a:prstClr val="white"/>
              </a:solidFill>
              <a:latin typeface="微软雅黑" panose="020B0503020204020204" pitchFamily="34" charset="-122"/>
              <a:ea typeface="微软雅黑" panose="020B0503020204020204" pitchFamily="34" charset="-122"/>
            </a:endParaRPr>
          </a:p>
        </p:txBody>
      </p:sp>
      <p:sp>
        <p:nvSpPr>
          <p:cNvPr id="50" name="TextBox 33"/>
          <p:cNvSpPr txBox="1"/>
          <p:nvPr/>
        </p:nvSpPr>
        <p:spPr bwMode="auto">
          <a:xfrm>
            <a:off x="827898" y="4045276"/>
            <a:ext cx="1009722" cy="783193"/>
          </a:xfrm>
          <a:prstGeom prst="roundRect">
            <a:avLst/>
          </a:prstGeom>
          <a:noFill/>
          <a:scene3d>
            <a:camera prst="orthographicFront"/>
            <a:lightRig rig="threePt" dir="t"/>
          </a:scene3d>
          <a:sp3d/>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2000" dirty="0">
                <a:solidFill>
                  <a:prstClr val="white"/>
                </a:solidFill>
                <a:effectLst>
                  <a:reflection blurRad="6350" stA="50000" endA="300" endPos="50000" dist="60007" dir="5400000" sy="-100000" algn="bl" rotWithShape="0"/>
                </a:effectLst>
                <a:latin typeface="+mn-ea"/>
              </a:rPr>
              <a:t>扫描输出</a:t>
            </a:r>
          </a:p>
        </p:txBody>
      </p:sp>
      <p:sp>
        <p:nvSpPr>
          <p:cNvPr id="51" name="矩形 50"/>
          <p:cNvSpPr/>
          <p:nvPr/>
        </p:nvSpPr>
        <p:spPr bwMode="auto">
          <a:xfrm>
            <a:off x="1783926" y="4221815"/>
            <a:ext cx="6201695"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2" algn="ctr" defTabSz="912495" eaLnBrk="0" hangingPunct="0">
              <a:buClr>
                <a:srgbClr val="0070C0"/>
              </a:buClr>
              <a:buSzPct val="80000"/>
              <a:tabLst>
                <a:tab pos="136525" algn="l"/>
              </a:tabLst>
              <a:defRPr/>
            </a:pPr>
            <a:r>
              <a:rPr lang="zh-CN" altLang="en-US" sz="2000" spc="50" dirty="0">
                <a:ln w="11430"/>
                <a:solidFill>
                  <a:prstClr val="black"/>
                </a:solidFill>
                <a:latin typeface="+mn-ea"/>
              </a:rPr>
              <a:t>图形硬件传输渲染完成的立体图像对到头显准备显示</a:t>
            </a:r>
            <a:endParaRPr lang="en-US" altLang="zh-CN" sz="2000" spc="50" dirty="0">
              <a:ln w="11430"/>
              <a:solidFill>
                <a:prstClr val="black"/>
              </a:solidFill>
              <a:latin typeface="+mn-ea"/>
            </a:endParaRPr>
          </a:p>
        </p:txBody>
      </p:sp>
      <p:sp>
        <p:nvSpPr>
          <p:cNvPr id="52" name="AutoShape 4"/>
          <p:cNvSpPr>
            <a:spLocks noChangeArrowheads="1"/>
          </p:cNvSpPr>
          <p:nvPr/>
        </p:nvSpPr>
        <p:spPr bwMode="white">
          <a:xfrm>
            <a:off x="1000725" y="4905638"/>
            <a:ext cx="6982315" cy="643338"/>
          </a:xfrm>
          <a:prstGeom prst="roundRect">
            <a:avLst>
              <a:gd name="adj" fmla="val 4784"/>
            </a:avLst>
          </a:prstGeom>
          <a:solidFill>
            <a:schemeClr val="bg1">
              <a:alpha val="60000"/>
            </a:schemeClr>
          </a:solidFill>
          <a:ln w="38100">
            <a:gradFill>
              <a:gsLst>
                <a:gs pos="50000">
                  <a:srgbClr val="6EFF01"/>
                </a:gs>
                <a:gs pos="100000">
                  <a:srgbClr val="0F500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01600" prst="divot"/>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2" algn="ctr" defTabSz="-635" eaLnBrk="0" fontAlgn="ctr" hangingPunct="0">
              <a:buClr>
                <a:srgbClr val="FF0000"/>
              </a:buClr>
              <a:buSzPct val="70000"/>
              <a:buFont typeface="Wingdings" panose="05000000000000000000" pitchFamily="2" charset="2"/>
              <a:buChar char="n"/>
              <a:tabLst>
                <a:tab pos="136525" algn="l"/>
              </a:tabLst>
              <a:defRPr/>
            </a:pPr>
            <a:endParaRPr lang="zh-CN" altLang="en-US" sz="1400" dirty="0">
              <a:solidFill>
                <a:prstClr val="black"/>
              </a:solidFill>
              <a:latin typeface="+mn-ea"/>
            </a:endParaRPr>
          </a:p>
        </p:txBody>
      </p:sp>
      <p:sp>
        <p:nvSpPr>
          <p:cNvPr id="53" name="AutoShape 3"/>
          <p:cNvSpPr>
            <a:spLocks noChangeArrowheads="1"/>
          </p:cNvSpPr>
          <p:nvPr/>
        </p:nvSpPr>
        <p:spPr bwMode="auto">
          <a:xfrm>
            <a:off x="965171" y="4834156"/>
            <a:ext cx="818857" cy="768350"/>
          </a:xfrm>
          <a:prstGeom prst="roundRect">
            <a:avLst/>
          </a:prstGeom>
          <a:gradFill flip="none" rotWithShape="1">
            <a:gsLst>
              <a:gs pos="0">
                <a:srgbClr val="6EFF01"/>
              </a:gs>
              <a:gs pos="90000">
                <a:srgbClr val="0F5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contourW="19050">
            <a:bevelT prst="convex"/>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0" fontAlgn="ctr" hangingPunct="0">
              <a:buClr>
                <a:srgbClr val="FF0000"/>
              </a:buClr>
              <a:buSzPct val="70000"/>
              <a:defRPr/>
            </a:pPr>
            <a:endParaRPr lang="zh-CN" altLang="zh-CN" sz="1600" b="1">
              <a:solidFill>
                <a:prstClr val="white"/>
              </a:solidFill>
              <a:latin typeface="+mn-ea"/>
            </a:endParaRPr>
          </a:p>
        </p:txBody>
      </p:sp>
      <p:sp>
        <p:nvSpPr>
          <p:cNvPr id="54" name="TextBox 28"/>
          <p:cNvSpPr txBox="1"/>
          <p:nvPr/>
        </p:nvSpPr>
        <p:spPr bwMode="auto">
          <a:xfrm>
            <a:off x="855530" y="4863468"/>
            <a:ext cx="1009722" cy="783193"/>
          </a:xfrm>
          <a:prstGeom prst="roundRect">
            <a:avLst/>
          </a:prstGeom>
          <a:noFill/>
          <a:scene3d>
            <a:camera prst="orthographicFront"/>
            <a:lightRig rig="threePt" dir="t"/>
          </a:scene3d>
          <a:sp3d/>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2000" dirty="0">
                <a:solidFill>
                  <a:prstClr val="white"/>
                </a:solidFill>
                <a:effectLst>
                  <a:reflection blurRad="6350" stA="50000" endA="300" endPos="50000" dist="60007" dir="5400000" sy="-100000" algn="bl" rotWithShape="0"/>
                </a:effectLst>
                <a:latin typeface="+mn-ea"/>
              </a:rPr>
              <a:t>显示开始</a:t>
            </a:r>
          </a:p>
        </p:txBody>
      </p:sp>
      <p:sp>
        <p:nvSpPr>
          <p:cNvPr id="55" name="矩形 54"/>
          <p:cNvSpPr/>
          <p:nvPr/>
        </p:nvSpPr>
        <p:spPr bwMode="auto">
          <a:xfrm>
            <a:off x="1768526" y="5007733"/>
            <a:ext cx="6342734"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2" algn="ctr" defTabSz="912495" eaLnBrk="0" hangingPunct="0">
              <a:buClr>
                <a:srgbClr val="0070C0"/>
              </a:buClr>
              <a:buSzPct val="80000"/>
              <a:tabLst>
                <a:tab pos="136525" algn="l"/>
              </a:tabLst>
              <a:defRPr/>
            </a:pPr>
            <a:r>
              <a:rPr lang="zh-CN" altLang="en-US" sz="2000" spc="50" dirty="0">
                <a:ln w="11430"/>
                <a:solidFill>
                  <a:prstClr val="black"/>
                </a:solidFill>
                <a:latin typeface="+mn-ea"/>
              </a:rPr>
              <a:t>根据收到的像素数据，头显开始为每个像素发射光子</a:t>
            </a:r>
            <a:endParaRPr lang="en-US" altLang="zh-CN" sz="2000" spc="50" dirty="0">
              <a:ln w="11430"/>
              <a:solidFill>
                <a:prstClr val="black"/>
              </a:solidFill>
              <a:latin typeface="+mn-ea"/>
            </a:endParaRPr>
          </a:p>
        </p:txBody>
      </p:sp>
      <p:sp>
        <p:nvSpPr>
          <p:cNvPr id="56" name="AutoShape 4"/>
          <p:cNvSpPr>
            <a:spLocks noChangeArrowheads="1"/>
          </p:cNvSpPr>
          <p:nvPr/>
        </p:nvSpPr>
        <p:spPr bwMode="white">
          <a:xfrm>
            <a:off x="1020076" y="5711032"/>
            <a:ext cx="7014588" cy="643338"/>
          </a:xfrm>
          <a:prstGeom prst="roundRect">
            <a:avLst>
              <a:gd name="adj" fmla="val 4784"/>
            </a:avLst>
          </a:prstGeom>
          <a:solidFill>
            <a:schemeClr val="bg1">
              <a:alpha val="60000"/>
            </a:schemeClr>
          </a:solidFill>
          <a:ln w="38100">
            <a:gradFill>
              <a:gsLst>
                <a:gs pos="50000">
                  <a:srgbClr val="00DFF6"/>
                </a:gs>
                <a:gs pos="100000">
                  <a:srgbClr val="002774"/>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01600" prst="divot"/>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2" algn="ctr" defTabSz="-635" eaLnBrk="0" fontAlgn="ctr" hangingPunct="0">
              <a:buClr>
                <a:srgbClr val="FF0000"/>
              </a:buClr>
              <a:buSzPct val="70000"/>
              <a:buFont typeface="Wingdings" panose="05000000000000000000" pitchFamily="2" charset="2"/>
              <a:buChar char="n"/>
              <a:tabLst>
                <a:tab pos="136525" algn="l"/>
              </a:tabLst>
              <a:defRPr/>
            </a:pPr>
            <a:endParaRPr lang="zh-CN" altLang="en-US" sz="1400" dirty="0">
              <a:solidFill>
                <a:prstClr val="black"/>
              </a:solidFill>
              <a:latin typeface="+mn-ea"/>
            </a:endParaRPr>
          </a:p>
        </p:txBody>
      </p:sp>
      <p:sp>
        <p:nvSpPr>
          <p:cNvPr id="57" name="AutoShape 3"/>
          <p:cNvSpPr>
            <a:spLocks noChangeArrowheads="1"/>
          </p:cNvSpPr>
          <p:nvPr/>
        </p:nvSpPr>
        <p:spPr bwMode="auto">
          <a:xfrm>
            <a:off x="984522" y="5639550"/>
            <a:ext cx="818857" cy="768350"/>
          </a:xfrm>
          <a:prstGeom prst="roundRect">
            <a:avLst/>
          </a:prstGeom>
          <a:gradFill flip="none" rotWithShape="1">
            <a:gsLst>
              <a:gs pos="0">
                <a:srgbClr val="00DFF6"/>
              </a:gs>
              <a:gs pos="90000">
                <a:srgbClr val="002774"/>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contourW="19050">
            <a:bevelT prst="convex"/>
            <a:bevelB w="0" h="0"/>
            <a:contourClr>
              <a:srgbClr val="AFEAFF"/>
            </a:contourClr>
          </a:sp3d>
        </p:spPr>
        <p:style>
          <a:lnRef idx="1">
            <a:schemeClr val="accent2"/>
          </a:lnRef>
          <a:fillRef idx="3">
            <a:schemeClr val="accent2"/>
          </a:fillRef>
          <a:effectRef idx="2">
            <a:schemeClr val="accent2"/>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0" fontAlgn="ctr" hangingPunct="0">
              <a:buClr>
                <a:srgbClr val="FF0000"/>
              </a:buClr>
              <a:buSzPct val="70000"/>
              <a:defRPr/>
            </a:pPr>
            <a:endParaRPr lang="zh-CN" altLang="zh-CN" sz="1600" b="1">
              <a:solidFill>
                <a:prstClr val="white"/>
              </a:solidFill>
              <a:latin typeface="+mn-ea"/>
            </a:endParaRPr>
          </a:p>
        </p:txBody>
      </p:sp>
      <p:sp>
        <p:nvSpPr>
          <p:cNvPr id="58" name="TextBox 22"/>
          <p:cNvSpPr txBox="1"/>
          <p:nvPr/>
        </p:nvSpPr>
        <p:spPr bwMode="auto">
          <a:xfrm>
            <a:off x="885639" y="5658104"/>
            <a:ext cx="1009722" cy="783193"/>
          </a:xfrm>
          <a:prstGeom prst="roundRect">
            <a:avLst/>
          </a:prstGeom>
          <a:noFill/>
          <a:scene3d>
            <a:camera prst="orthographicFront"/>
            <a:lightRig rig="threePt" dir="t"/>
          </a:scene3d>
          <a:sp3d/>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2000" dirty="0">
                <a:solidFill>
                  <a:prstClr val="white"/>
                </a:solidFill>
                <a:effectLst>
                  <a:reflection blurRad="6350" stA="50000" endA="300" endPos="50000" dist="60007" dir="5400000" sy="-100000" algn="bl" rotWithShape="0"/>
                </a:effectLst>
                <a:latin typeface="+mn-ea"/>
              </a:rPr>
              <a:t>到达眼睛</a:t>
            </a:r>
          </a:p>
        </p:txBody>
      </p:sp>
      <p:sp>
        <p:nvSpPr>
          <p:cNvPr id="59" name="矩形 58"/>
          <p:cNvSpPr/>
          <p:nvPr/>
        </p:nvSpPr>
        <p:spPr bwMode="auto">
          <a:xfrm>
            <a:off x="1841667" y="5813127"/>
            <a:ext cx="5986541"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2" defTabSz="912495" eaLnBrk="0" hangingPunct="0">
              <a:buClr>
                <a:srgbClr val="0070C0"/>
              </a:buClr>
              <a:buSzPct val="80000"/>
              <a:tabLst>
                <a:tab pos="136525" algn="l"/>
              </a:tabLst>
              <a:defRPr/>
            </a:pPr>
            <a:r>
              <a:rPr lang="zh-CN" altLang="en-US" sz="2000" spc="50" dirty="0" smtClean="0">
                <a:ln w="11430"/>
                <a:solidFill>
                  <a:prstClr val="black"/>
                </a:solidFill>
                <a:latin typeface="+mn-ea"/>
              </a:rPr>
              <a:t>光子经过</a:t>
            </a:r>
            <a:r>
              <a:rPr lang="zh-CN" altLang="en-US" sz="2000" spc="50" dirty="0">
                <a:ln w="11430"/>
                <a:solidFill>
                  <a:prstClr val="black"/>
                </a:solidFill>
                <a:latin typeface="+mn-ea"/>
              </a:rPr>
              <a:t>透镜达到人眼，完成整个过程，计时结束</a:t>
            </a:r>
            <a:endParaRPr lang="en-US" altLang="zh-CN" sz="2000" spc="50" dirty="0">
              <a:ln w="11430"/>
              <a:solidFill>
                <a:prstClr val="black"/>
              </a:solidFill>
              <a:latin typeface="+mn-ea"/>
            </a:endParaRPr>
          </a:p>
        </p:txBody>
      </p:sp>
    </p:spTree>
    <p:extLst>
      <p:ext uri="{BB962C8B-B14F-4D97-AF65-F5344CB8AC3E}">
        <p14:creationId xmlns:p14="http://schemas.microsoft.com/office/powerpoint/2010/main" val="26574797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61775" y="182884"/>
            <a:ext cx="8193541" cy="548640"/>
          </a:xfrm>
        </p:spPr>
        <p:txBody>
          <a:bodyPr/>
          <a:lstStyle/>
          <a:p>
            <a:r>
              <a:rPr lang="en-US" altLang="zh-CN" b="1" dirty="0" smtClean="0"/>
              <a:t>3.1</a:t>
            </a:r>
            <a:r>
              <a:rPr lang="zh-CN" altLang="en-US" b="1" dirty="0"/>
              <a:t>图 形 显 示 设 备</a:t>
            </a:r>
            <a:endParaRPr lang="zh-CN" altLang="en-US" sz="3600" dirty="0">
              <a:solidFill>
                <a:srgbClr val="0070C0"/>
              </a:solidFill>
            </a:endParaRPr>
          </a:p>
        </p:txBody>
      </p:sp>
      <p:sp>
        <p:nvSpPr>
          <p:cNvPr id="5" name="矩形 4"/>
          <p:cNvSpPr/>
          <p:nvPr/>
        </p:nvSpPr>
        <p:spPr>
          <a:xfrm>
            <a:off x="609600" y="892890"/>
            <a:ext cx="7932420" cy="480131"/>
          </a:xfrm>
          <a:prstGeom prst="rect">
            <a:avLst/>
          </a:prstGeom>
        </p:spPr>
        <p:txBody>
          <a:bodyPr wrap="square">
            <a:spAutoFit/>
          </a:bodyPr>
          <a:lstStyle/>
          <a:p>
            <a:pPr lvl="0">
              <a:lnSpc>
                <a:spcPct val="90000"/>
              </a:lnSpc>
              <a:spcBef>
                <a:spcPts val="1000"/>
              </a:spcBef>
            </a:pPr>
            <a:r>
              <a:rPr lang="zh-CN" altLang="en-US" sz="2800" b="1" dirty="0">
                <a:latin typeface="Times New Roman" pitchFamily="18" charset="0"/>
                <a:cs typeface="Times New Roman" pitchFamily="18" charset="0"/>
              </a:rPr>
              <a:t>图形显示设备的</a:t>
            </a:r>
            <a:r>
              <a:rPr lang="zh-CN" altLang="en-US" sz="2800" b="1" dirty="0" smtClean="0">
                <a:solidFill>
                  <a:srgbClr val="FF0000"/>
                </a:solidFill>
                <a:latin typeface="Times New Roman" pitchFamily="18" charset="0"/>
                <a:cs typeface="Times New Roman" pitchFamily="18" charset="0"/>
              </a:rPr>
              <a:t>高延时与晕动症</a:t>
            </a:r>
            <a:endParaRPr lang="en-US" altLang="zh-CN" sz="2800" b="1" dirty="0">
              <a:solidFill>
                <a:srgbClr val="FF0000"/>
              </a:solidFill>
              <a:latin typeface="Times New Roman" pitchFamily="18" charset="0"/>
              <a:cs typeface="Times New Roman" pitchFamily="18" charset="0"/>
            </a:endParaRPr>
          </a:p>
        </p:txBody>
      </p:sp>
      <p:sp>
        <p:nvSpPr>
          <p:cNvPr id="4" name="AutoShape 4"/>
          <p:cNvSpPr>
            <a:spLocks noChangeArrowheads="1"/>
          </p:cNvSpPr>
          <p:nvPr>
            <p:custDataLst>
              <p:tags r:id="rId1"/>
            </p:custDataLst>
          </p:nvPr>
        </p:nvSpPr>
        <p:spPr bwMode="white">
          <a:xfrm>
            <a:off x="781720" y="1706783"/>
            <a:ext cx="7351059" cy="3252492"/>
          </a:xfrm>
          <a:prstGeom prst="roundRect">
            <a:avLst>
              <a:gd name="adj" fmla="val 4784"/>
            </a:avLst>
          </a:prstGeom>
          <a:noFill/>
          <a:ln w="38100">
            <a:gradFill>
              <a:gsLst>
                <a:gs pos="0">
                  <a:srgbClr val="00B0F0"/>
                </a:gs>
                <a:gs pos="100000">
                  <a:srgbClr val="00206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65100" h="1270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lvl="0">
              <a:lnSpc>
                <a:spcPct val="150000"/>
              </a:lnSpc>
              <a:spcBef>
                <a:spcPts val="1000"/>
              </a:spcBef>
            </a:pPr>
            <a:r>
              <a:rPr lang="zh-CN" altLang="en-US" sz="2000" b="1" dirty="0" smtClean="0">
                <a:solidFill>
                  <a:prstClr val="black"/>
                </a:solidFill>
                <a:latin typeface="Times New Roman" pitchFamily="18" charset="0"/>
                <a:cs typeface="Times New Roman" pitchFamily="18" charset="0"/>
              </a:rPr>
              <a:t>结论：</a:t>
            </a:r>
            <a:endParaRPr lang="en-US" altLang="zh-CN" sz="2000" b="1" dirty="0" smtClean="0">
              <a:solidFill>
                <a:prstClr val="black"/>
              </a:solidFill>
              <a:latin typeface="Times New Roman" pitchFamily="18" charset="0"/>
              <a:cs typeface="Times New Roman" pitchFamily="18" charset="0"/>
            </a:endParaRPr>
          </a:p>
          <a:p>
            <a:pPr lvl="0">
              <a:lnSpc>
                <a:spcPct val="150000"/>
              </a:lnSpc>
              <a:spcBef>
                <a:spcPts val="1000"/>
              </a:spcBef>
            </a:pPr>
            <a:r>
              <a:rPr lang="zh-CN" altLang="en-US" sz="2000" dirty="0" smtClean="0">
                <a:solidFill>
                  <a:prstClr val="black"/>
                </a:solidFill>
                <a:latin typeface="Times New Roman" pitchFamily="18" charset="0"/>
                <a:cs typeface="Times New Roman" pitchFamily="18" charset="0"/>
              </a:rPr>
              <a:t>在</a:t>
            </a:r>
            <a:r>
              <a:rPr lang="en-US" altLang="zh-CN" sz="2000" dirty="0">
                <a:solidFill>
                  <a:prstClr val="black"/>
                </a:solidFill>
                <a:latin typeface="Times New Roman" pitchFamily="18" charset="0"/>
                <a:cs typeface="Times New Roman" pitchFamily="18" charset="0"/>
              </a:rPr>
              <a:t>VR</a:t>
            </a:r>
            <a:r>
              <a:rPr lang="zh-CN" altLang="en-US" sz="2000" dirty="0">
                <a:solidFill>
                  <a:prstClr val="black"/>
                </a:solidFill>
                <a:latin typeface="Times New Roman" pitchFamily="18" charset="0"/>
                <a:cs typeface="Times New Roman" pitchFamily="18" charset="0"/>
              </a:rPr>
              <a:t>的一次交互中，视觉接受的自身的身体状态，与负责感知身体状态的中耳前庭器官不一致，中枢神经对这一状态的反馈就是“恶心”，以此来提醒身体状态的异常。简单来说，戴上</a:t>
            </a:r>
            <a:r>
              <a:rPr lang="en-US" altLang="zh-CN" sz="2000" dirty="0">
                <a:solidFill>
                  <a:prstClr val="black"/>
                </a:solidFill>
                <a:latin typeface="Times New Roman" pitchFamily="18" charset="0"/>
                <a:cs typeface="Times New Roman" pitchFamily="18" charset="0"/>
              </a:rPr>
              <a:t>VR</a:t>
            </a:r>
            <a:r>
              <a:rPr lang="zh-CN" altLang="en-US" sz="2000" dirty="0">
                <a:solidFill>
                  <a:prstClr val="black"/>
                </a:solidFill>
                <a:latin typeface="Times New Roman" pitchFamily="18" charset="0"/>
                <a:cs typeface="Times New Roman" pitchFamily="18" charset="0"/>
              </a:rPr>
              <a:t>头显移动头部的时候，</a:t>
            </a:r>
            <a:r>
              <a:rPr lang="zh-CN" altLang="en-US" sz="2000" dirty="0">
                <a:solidFill>
                  <a:srgbClr val="0000CC"/>
                </a:solidFill>
                <a:latin typeface="Times New Roman" pitchFamily="18" charset="0"/>
                <a:cs typeface="Times New Roman" pitchFamily="18" charset="0"/>
              </a:rPr>
              <a:t>由于延时</a:t>
            </a:r>
            <a:r>
              <a:rPr lang="zh-CN" altLang="en-US" sz="2000" dirty="0">
                <a:solidFill>
                  <a:prstClr val="black"/>
                </a:solidFill>
                <a:latin typeface="Times New Roman" pitchFamily="18" charset="0"/>
                <a:cs typeface="Times New Roman" pitchFamily="18" charset="0"/>
              </a:rPr>
              <a:t>，视觉观察到的变化会比身体感觉到的慢，二者产生冲突继而造成了</a:t>
            </a:r>
            <a:r>
              <a:rPr lang="zh-CN" altLang="en-US" sz="2000" dirty="0">
                <a:solidFill>
                  <a:srgbClr val="0000CC"/>
                </a:solidFill>
                <a:latin typeface="Times New Roman" pitchFamily="18" charset="0"/>
                <a:cs typeface="Times New Roman" pitchFamily="18" charset="0"/>
              </a:rPr>
              <a:t>晕眩</a:t>
            </a:r>
            <a:r>
              <a:rPr lang="zh-CN" altLang="en-US" sz="2000" dirty="0" smtClean="0">
                <a:solidFill>
                  <a:srgbClr val="0000CC"/>
                </a:solidFill>
                <a:latin typeface="Times New Roman" pitchFamily="18" charset="0"/>
                <a:cs typeface="Times New Roman" pitchFamily="18" charset="0"/>
              </a:rPr>
              <a:t>反应</a:t>
            </a:r>
            <a:r>
              <a:rPr lang="zh-CN" altLang="en-US" sz="2000" dirty="0" smtClean="0">
                <a:solidFill>
                  <a:prstClr val="black"/>
                </a:solidFill>
                <a:latin typeface="Times New Roman" pitchFamily="18" charset="0"/>
                <a:cs typeface="Times New Roman" pitchFamily="18" charset="0"/>
              </a:rPr>
              <a:t>。</a:t>
            </a:r>
            <a:endParaRPr lang="zh-CN" altLang="en-US" sz="2000"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15226900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61775" y="182884"/>
            <a:ext cx="8193541" cy="548640"/>
          </a:xfrm>
        </p:spPr>
        <p:txBody>
          <a:bodyPr/>
          <a:lstStyle/>
          <a:p>
            <a:r>
              <a:rPr lang="en-US" altLang="zh-CN" b="1" dirty="0" smtClean="0"/>
              <a:t>3.2</a:t>
            </a:r>
            <a:r>
              <a:rPr lang="zh-CN" altLang="en-US" b="1" dirty="0"/>
              <a:t>声 音 </a:t>
            </a:r>
            <a:r>
              <a:rPr lang="zh-CN" altLang="en-US" b="1" dirty="0" smtClean="0"/>
              <a:t>输 出 </a:t>
            </a:r>
            <a:r>
              <a:rPr lang="zh-CN" altLang="en-US" b="1" dirty="0"/>
              <a:t>设 备</a:t>
            </a:r>
            <a:endParaRPr lang="zh-CN" altLang="en-US" sz="3600" dirty="0">
              <a:solidFill>
                <a:srgbClr val="0070C0"/>
              </a:solidFill>
            </a:endParaRPr>
          </a:p>
        </p:txBody>
      </p:sp>
      <p:sp>
        <p:nvSpPr>
          <p:cNvPr id="5" name="矩形 4"/>
          <p:cNvSpPr/>
          <p:nvPr/>
        </p:nvSpPr>
        <p:spPr>
          <a:xfrm>
            <a:off x="683108" y="1621314"/>
            <a:ext cx="7879977" cy="494030"/>
          </a:xfrm>
          <a:prstGeom prst="rect">
            <a:avLst/>
          </a:prstGeom>
        </p:spPr>
        <p:txBody>
          <a:bodyPr wrap="square">
            <a:spAutoFit/>
          </a:bodyPr>
          <a:lstStyle/>
          <a:p>
            <a:pPr lvl="0">
              <a:lnSpc>
                <a:spcPct val="90000"/>
              </a:lnSpc>
              <a:spcBef>
                <a:spcPts val="1000"/>
              </a:spcBef>
            </a:pPr>
            <a:r>
              <a:rPr lang="zh-CN" altLang="en-US" sz="2800" dirty="0" smtClean="0">
                <a:solidFill>
                  <a:srgbClr val="0070C0"/>
                </a:solidFill>
                <a:latin typeface="Times New Roman" pitchFamily="18" charset="0"/>
                <a:cs typeface="Times New Roman" pitchFamily="18" charset="0"/>
              </a:rPr>
              <a:t>一、</a:t>
            </a:r>
            <a:r>
              <a:rPr lang="en-US" altLang="zh-CN" sz="2800" dirty="0" smtClean="0">
                <a:solidFill>
                  <a:srgbClr val="0070C0"/>
                </a:solidFill>
                <a:latin typeface="Times New Roman" pitchFamily="18" charset="0"/>
                <a:cs typeface="Times New Roman" pitchFamily="18" charset="0"/>
              </a:rPr>
              <a:t> </a:t>
            </a:r>
            <a:r>
              <a:rPr lang="zh-CN" altLang="en-US" sz="2800" dirty="0">
                <a:solidFill>
                  <a:srgbClr val="0070C0"/>
                </a:solidFill>
                <a:latin typeface="Times New Roman" pitchFamily="18" charset="0"/>
                <a:cs typeface="Times New Roman" pitchFamily="18" charset="0"/>
              </a:rPr>
              <a:t>三维声音</a:t>
            </a:r>
          </a:p>
        </p:txBody>
      </p:sp>
      <p:sp>
        <p:nvSpPr>
          <p:cNvPr id="6" name="Rectangle 3"/>
          <p:cNvSpPr>
            <a:spLocks noGrp="1" noChangeArrowheads="1"/>
          </p:cNvSpPr>
          <p:nvPr>
            <p:ph type="body" idx="1"/>
          </p:nvPr>
        </p:nvSpPr>
        <p:spPr>
          <a:xfrm>
            <a:off x="570155" y="848125"/>
            <a:ext cx="7874597" cy="825288"/>
          </a:xfrm>
        </p:spPr>
        <p:txBody>
          <a:bodyPr/>
          <a:lstStyle/>
          <a:p>
            <a:r>
              <a:rPr lang="zh-CN" altLang="en-US" b="1" dirty="0" smtClean="0">
                <a:solidFill>
                  <a:srgbClr val="0070C0"/>
                </a:solidFill>
                <a:latin typeface="Times New Roman" pitchFamily="18" charset="0"/>
                <a:cs typeface="Times New Roman" pitchFamily="18" charset="0"/>
              </a:rPr>
              <a:t>声音输出设备：</a:t>
            </a:r>
            <a:r>
              <a:rPr lang="zh-CN" altLang="en-US" dirty="0">
                <a:latin typeface="Times New Roman" pitchFamily="18" charset="0"/>
                <a:cs typeface="Times New Roman" pitchFamily="18" charset="0"/>
              </a:rPr>
              <a:t>一类计算机接口，能给与虚拟世界交互的用户提供合成的声音</a:t>
            </a:r>
            <a:r>
              <a:rPr lang="zh-CN" altLang="en-US" dirty="0" smtClean="0">
                <a:latin typeface="Times New Roman" pitchFamily="18" charset="0"/>
                <a:cs typeface="Times New Roman" pitchFamily="18" charset="0"/>
              </a:rPr>
              <a:t>反馈。</a:t>
            </a:r>
            <a:endParaRPr lang="zh-CN" altLang="en-US" dirty="0" smtClean="0">
              <a:solidFill>
                <a:srgbClr val="0070C0"/>
              </a:solidFill>
              <a:latin typeface="Times New Roman" pitchFamily="18" charset="0"/>
              <a:cs typeface="Times New Roman" pitchFamily="18" charset="0"/>
            </a:endParaRPr>
          </a:p>
        </p:txBody>
      </p:sp>
      <p:pic>
        <p:nvPicPr>
          <p:cNvPr id="3" name="图片 -2147482608" descr="立体声与三维声音的对比"/>
          <p:cNvPicPr>
            <a:picLocks noChangeAspect="1"/>
          </p:cNvPicPr>
          <p:nvPr/>
        </p:nvPicPr>
        <p:blipFill>
          <a:blip r:embed="rId3"/>
          <a:stretch>
            <a:fillRect/>
          </a:stretch>
        </p:blipFill>
        <p:spPr>
          <a:xfrm>
            <a:off x="5643023" y="2040616"/>
            <a:ext cx="2876550" cy="3603625"/>
          </a:xfrm>
          <a:prstGeom prst="rect">
            <a:avLst/>
          </a:prstGeom>
          <a:noFill/>
          <a:ln w="9525">
            <a:noFill/>
          </a:ln>
        </p:spPr>
      </p:pic>
      <p:sp>
        <p:nvSpPr>
          <p:cNvPr id="100" name="文本框 99"/>
          <p:cNvSpPr txBox="1"/>
          <p:nvPr/>
        </p:nvSpPr>
        <p:spPr>
          <a:xfrm>
            <a:off x="5640372" y="5640705"/>
            <a:ext cx="3070860" cy="365760"/>
          </a:xfrm>
          <a:prstGeom prst="rect">
            <a:avLst/>
          </a:prstGeom>
          <a:noFill/>
          <a:ln w="9525">
            <a:noFill/>
          </a:ln>
        </p:spPr>
        <p:txBody>
          <a:bodyPr wrap="square">
            <a:spAutoFit/>
          </a:bodyPr>
          <a:lstStyle/>
          <a:p>
            <a:pPr marL="0" indent="0" algn="l"/>
            <a:r>
              <a:rPr lang="zh-CN" altLang="en-US" b="0" u="none" dirty="0">
                <a:latin typeface="Times New Roman" pitchFamily="18" charset="0"/>
                <a:ea typeface="Times New Roman" pitchFamily="18" charset="0"/>
                <a:cs typeface="Times New Roman" pitchFamily="18" charset="0"/>
              </a:rPr>
              <a:t>立体声音与三维声音的对比</a:t>
            </a:r>
          </a:p>
        </p:txBody>
      </p:sp>
      <p:sp>
        <p:nvSpPr>
          <p:cNvPr id="9" name="AutoShape 4"/>
          <p:cNvSpPr>
            <a:spLocks noChangeArrowheads="1"/>
          </p:cNvSpPr>
          <p:nvPr>
            <p:custDataLst>
              <p:tags r:id="rId1"/>
            </p:custDataLst>
          </p:nvPr>
        </p:nvSpPr>
        <p:spPr bwMode="white">
          <a:xfrm>
            <a:off x="650834" y="2234370"/>
            <a:ext cx="4814051" cy="3589215"/>
          </a:xfrm>
          <a:prstGeom prst="roundRect">
            <a:avLst>
              <a:gd name="adj" fmla="val 4784"/>
            </a:avLst>
          </a:prstGeom>
          <a:noFill/>
          <a:ln w="38100">
            <a:gradFill>
              <a:gsLst>
                <a:gs pos="0">
                  <a:srgbClr val="00B0F0"/>
                </a:gs>
                <a:gs pos="100000">
                  <a:srgbClr val="00206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65100" h="1270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lvl="0">
              <a:spcBef>
                <a:spcPts val="1000"/>
              </a:spcBef>
              <a:buClr>
                <a:srgbClr val="FF0000"/>
              </a:buClr>
            </a:pPr>
            <a:r>
              <a:rPr lang="zh-CN" altLang="en-US" sz="2000" dirty="0">
                <a:solidFill>
                  <a:prstClr val="black"/>
                </a:solidFill>
              </a:rPr>
              <a:t>立体声音与三维声音的</a:t>
            </a:r>
            <a:r>
              <a:rPr lang="zh-CN" altLang="en-US" sz="2000" dirty="0" smtClean="0">
                <a:solidFill>
                  <a:prstClr val="black"/>
                </a:solidFill>
              </a:rPr>
              <a:t>区别右图所示。</a:t>
            </a:r>
            <a:endParaRPr lang="en-US" altLang="zh-CN" sz="2000" dirty="0" smtClean="0">
              <a:solidFill>
                <a:prstClr val="black"/>
              </a:solidFill>
            </a:endParaRPr>
          </a:p>
          <a:p>
            <a:pPr marL="342900" lvl="0" indent="-342900">
              <a:spcBef>
                <a:spcPts val="1000"/>
              </a:spcBef>
              <a:buClr>
                <a:srgbClr val="FF0000"/>
              </a:buClr>
              <a:buFont typeface="Wingdings" panose="05000000000000000000" pitchFamily="2" charset="2"/>
              <a:buChar char="u"/>
            </a:pPr>
            <a:r>
              <a:rPr lang="zh-CN" altLang="en-US" sz="2000" dirty="0" smtClean="0">
                <a:solidFill>
                  <a:prstClr val="black"/>
                </a:solidFill>
              </a:rPr>
              <a:t>耳机</a:t>
            </a:r>
            <a:r>
              <a:rPr lang="zh-CN" altLang="en-US" sz="2000" dirty="0">
                <a:solidFill>
                  <a:prstClr val="black"/>
                </a:solidFill>
              </a:rPr>
              <a:t>中的立体声音听上去好像是</a:t>
            </a:r>
            <a:r>
              <a:rPr lang="zh-CN" altLang="en-US" sz="2000" dirty="0">
                <a:solidFill>
                  <a:srgbClr val="000099"/>
                </a:solidFill>
              </a:rPr>
              <a:t>从用户的头里发出来的</a:t>
            </a:r>
            <a:r>
              <a:rPr lang="zh-CN" altLang="en-US" sz="2000" dirty="0" smtClean="0">
                <a:solidFill>
                  <a:prstClr val="black"/>
                </a:solidFill>
              </a:rPr>
              <a:t>，它</a:t>
            </a:r>
            <a:r>
              <a:rPr lang="zh-CN" altLang="en-US" sz="2000" dirty="0">
                <a:solidFill>
                  <a:prstClr val="black"/>
                </a:solidFill>
              </a:rPr>
              <a:t>不像真实声音那样是在外面的</a:t>
            </a:r>
            <a:r>
              <a:rPr lang="zh-CN" altLang="en-US" sz="2000" dirty="0" smtClean="0">
                <a:solidFill>
                  <a:prstClr val="black"/>
                </a:solidFill>
              </a:rPr>
              <a:t>。</a:t>
            </a:r>
            <a:endParaRPr lang="en-US" altLang="zh-CN" sz="2000" dirty="0" smtClean="0">
              <a:solidFill>
                <a:prstClr val="black"/>
              </a:solidFill>
            </a:endParaRPr>
          </a:p>
          <a:p>
            <a:pPr marL="342900" lvl="0" indent="-342900">
              <a:spcBef>
                <a:spcPts val="1000"/>
              </a:spcBef>
              <a:buClr>
                <a:srgbClr val="FF0000"/>
              </a:buClr>
              <a:buFont typeface="Wingdings" panose="05000000000000000000" pitchFamily="2" charset="2"/>
              <a:buChar char="u"/>
            </a:pPr>
            <a:r>
              <a:rPr lang="zh-CN" altLang="en-US" sz="2000" dirty="0" smtClean="0">
                <a:solidFill>
                  <a:prstClr val="black"/>
                </a:solidFill>
              </a:rPr>
              <a:t>而从同一个耳机或扬声器中放出的三维声音则</a:t>
            </a:r>
            <a:r>
              <a:rPr lang="zh-CN" altLang="en-US" sz="2000" dirty="0" smtClean="0">
                <a:solidFill>
                  <a:srgbClr val="000099"/>
                </a:solidFill>
              </a:rPr>
              <a:t>包含着重要的心理信息</a:t>
            </a:r>
            <a:r>
              <a:rPr lang="zh-CN" altLang="en-US" sz="2000" dirty="0" smtClean="0">
                <a:solidFill>
                  <a:prstClr val="black"/>
                </a:solidFill>
              </a:rPr>
              <a:t>，可以改变用户的感觉，使他们相信这些录制的声音真的来自于用户周围的环境。</a:t>
            </a:r>
            <a:endParaRPr lang="zh-CN" altLang="en-US" sz="2000" dirty="0">
              <a:solidFill>
                <a:prstClr val="black"/>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61775" y="182884"/>
            <a:ext cx="8193541" cy="548640"/>
          </a:xfrm>
        </p:spPr>
        <p:txBody>
          <a:bodyPr/>
          <a:lstStyle/>
          <a:p>
            <a:r>
              <a:rPr lang="en-US" altLang="zh-CN" b="1" dirty="0" smtClean="0"/>
              <a:t>3.2</a:t>
            </a:r>
            <a:r>
              <a:rPr lang="zh-CN" altLang="en-US" b="1" dirty="0"/>
              <a:t>声 音 </a:t>
            </a:r>
            <a:r>
              <a:rPr lang="zh-CN" altLang="en-US" b="1" dirty="0" smtClean="0"/>
              <a:t>输 出设 </a:t>
            </a:r>
            <a:r>
              <a:rPr lang="zh-CN" altLang="en-US" b="1" dirty="0"/>
              <a:t>备</a:t>
            </a:r>
            <a:endParaRPr lang="zh-CN" altLang="en-US" sz="3600" dirty="0">
              <a:solidFill>
                <a:srgbClr val="0070C0"/>
              </a:solidFill>
            </a:endParaRPr>
          </a:p>
        </p:txBody>
      </p:sp>
      <p:sp>
        <p:nvSpPr>
          <p:cNvPr id="5" name="矩形 4"/>
          <p:cNvSpPr/>
          <p:nvPr/>
        </p:nvSpPr>
        <p:spPr>
          <a:xfrm>
            <a:off x="683108" y="821214"/>
            <a:ext cx="7879977" cy="494030"/>
          </a:xfrm>
          <a:prstGeom prst="rect">
            <a:avLst/>
          </a:prstGeom>
        </p:spPr>
        <p:txBody>
          <a:bodyPr wrap="square">
            <a:spAutoFit/>
          </a:bodyPr>
          <a:lstStyle/>
          <a:p>
            <a:pPr lvl="0">
              <a:lnSpc>
                <a:spcPct val="90000"/>
              </a:lnSpc>
              <a:spcBef>
                <a:spcPts val="1000"/>
              </a:spcBef>
            </a:pPr>
            <a:r>
              <a:rPr lang="zh-CN" altLang="en-US" sz="2800" dirty="0" smtClean="0">
                <a:solidFill>
                  <a:srgbClr val="0070C0"/>
                </a:solidFill>
                <a:latin typeface="Times New Roman" pitchFamily="18" charset="0"/>
                <a:cs typeface="Times New Roman" pitchFamily="18" charset="0"/>
              </a:rPr>
              <a:t>二、人类</a:t>
            </a:r>
            <a:r>
              <a:rPr lang="zh-CN" altLang="en-US" sz="2800" dirty="0">
                <a:solidFill>
                  <a:srgbClr val="0070C0"/>
                </a:solidFill>
                <a:latin typeface="Times New Roman" pitchFamily="18" charset="0"/>
                <a:cs typeface="Times New Roman" pitchFamily="18" charset="0"/>
              </a:rPr>
              <a:t>的听觉系统</a:t>
            </a:r>
            <a:endParaRPr lang="en-US" altLang="zh-CN" sz="2800" b="1" dirty="0" smtClean="0">
              <a:solidFill>
                <a:srgbClr val="0070C0"/>
              </a:solidFill>
              <a:latin typeface="Times New Roman" pitchFamily="18" charset="0"/>
              <a:cs typeface="Times New Roman" pitchFamily="18" charset="0"/>
            </a:endParaRPr>
          </a:p>
        </p:txBody>
      </p:sp>
      <p:sp>
        <p:nvSpPr>
          <p:cNvPr id="4" name="矩形 3"/>
          <p:cNvSpPr/>
          <p:nvPr/>
        </p:nvSpPr>
        <p:spPr>
          <a:xfrm>
            <a:off x="718668" y="1637260"/>
            <a:ext cx="3609194" cy="457200"/>
          </a:xfrm>
          <a:prstGeom prst="rect">
            <a:avLst/>
          </a:prstGeom>
        </p:spPr>
        <p:txBody>
          <a:bodyPr wrap="square">
            <a:spAutoFit/>
          </a:bodyPr>
          <a:lstStyle/>
          <a:p>
            <a:pPr lvl="0">
              <a:lnSpc>
                <a:spcPct val="90000"/>
              </a:lnSpc>
              <a:spcBef>
                <a:spcPts val="1000"/>
              </a:spcBef>
            </a:pPr>
            <a:r>
              <a:rPr lang="en-US" altLang="zh-CN" sz="2400" dirty="0">
                <a:solidFill>
                  <a:prstClr val="black"/>
                </a:solidFill>
              </a:rPr>
              <a:t>1</a:t>
            </a:r>
            <a:r>
              <a:rPr lang="zh-CN" altLang="en-US" sz="2400" dirty="0">
                <a:solidFill>
                  <a:prstClr val="black"/>
                </a:solidFill>
              </a:rPr>
              <a:t>．纵向</a:t>
            </a:r>
            <a:r>
              <a:rPr lang="en-US" altLang="zh-CN" sz="2400" dirty="0">
                <a:solidFill>
                  <a:prstClr val="black"/>
                </a:solidFill>
              </a:rPr>
              <a:t>-</a:t>
            </a:r>
            <a:r>
              <a:rPr lang="zh-CN" altLang="en-US" sz="2400" dirty="0">
                <a:solidFill>
                  <a:prstClr val="black"/>
                </a:solidFill>
              </a:rPr>
              <a:t>极坐标系统</a:t>
            </a:r>
            <a:endParaRPr lang="zh-CN" altLang="en-US" sz="2400" b="1" dirty="0">
              <a:solidFill>
                <a:prstClr val="black"/>
              </a:solidFill>
              <a:latin typeface="Times New Roman" pitchFamily="18" charset="0"/>
              <a:cs typeface="Times New Roman" pitchFamily="18" charset="0"/>
            </a:endParaRPr>
          </a:p>
        </p:txBody>
      </p:sp>
      <p:pic>
        <p:nvPicPr>
          <p:cNvPr id="1027" name="图片 14" descr="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2718" y="2979996"/>
            <a:ext cx="3200400" cy="261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6120204" y="5679288"/>
            <a:ext cx="1800493" cy="369332"/>
          </a:xfrm>
          <a:prstGeom prst="rect">
            <a:avLst/>
          </a:prstGeom>
        </p:spPr>
        <p:txBody>
          <a:bodyPr wrap="none">
            <a:spAutoFit/>
          </a:bodyPr>
          <a:lstStyle/>
          <a:p>
            <a:r>
              <a:rPr lang="zh-CN" altLang="zh-CN" dirty="0"/>
              <a:t>纵向极坐标系统</a:t>
            </a:r>
            <a:endParaRPr lang="zh-CN" altLang="en-US" dirty="0"/>
          </a:p>
        </p:txBody>
      </p:sp>
      <p:sp>
        <p:nvSpPr>
          <p:cNvPr id="9" name="Rectangle 3"/>
          <p:cNvSpPr>
            <a:spLocks noGrp="1" noChangeArrowheads="1"/>
          </p:cNvSpPr>
          <p:nvPr>
            <p:ph type="body" idx="1"/>
          </p:nvPr>
        </p:nvSpPr>
        <p:spPr>
          <a:xfrm>
            <a:off x="688341" y="1234329"/>
            <a:ext cx="6379434" cy="394335"/>
          </a:xfrm>
        </p:spPr>
        <p:txBody>
          <a:bodyPr/>
          <a:lstStyle/>
          <a:p>
            <a:r>
              <a:rPr lang="zh-CN" altLang="en-US" sz="2000" dirty="0">
                <a:latin typeface="Times New Roman" pitchFamily="18" charset="0"/>
                <a:cs typeface="Times New Roman" pitchFamily="18" charset="0"/>
              </a:rPr>
              <a:t>人们感知声音，是人耳探测到声源相对于头部的位置。</a:t>
            </a:r>
          </a:p>
        </p:txBody>
      </p:sp>
      <p:sp>
        <p:nvSpPr>
          <p:cNvPr id="11" name="Rectangle 3"/>
          <p:cNvSpPr>
            <a:spLocks noGrp="1" noChangeArrowheads="1"/>
          </p:cNvSpPr>
          <p:nvPr/>
        </p:nvSpPr>
        <p:spPr>
          <a:xfrm>
            <a:off x="683516" y="2018925"/>
            <a:ext cx="7675175" cy="774696"/>
          </a:xfrm>
          <a:prstGeom prst="rect">
            <a:avLst/>
          </a:prstGeom>
        </p:spPr>
        <p:txBody>
          <a:bodyPr/>
          <a:lstStyle>
            <a:lvl1pPr marL="0" indent="0" algn="l" defTabSz="914400" rtl="0" eaLnBrk="1" latinLnBrk="0" hangingPunct="1">
              <a:lnSpc>
                <a:spcPct val="90000"/>
              </a:lnSpc>
              <a:spcBef>
                <a:spcPts val="1000"/>
              </a:spcBef>
              <a:buFont typeface="Arial"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itchFamily="34" charset="0"/>
              <a:buNone/>
              <a:defRPr sz="1600" kern="1200">
                <a:solidFill>
                  <a:schemeClr val="tx1">
                    <a:tint val="75000"/>
                  </a:schemeClr>
                </a:solidFill>
                <a:latin typeface="+mn-lt"/>
                <a:ea typeface="+mn-ea"/>
                <a:cs typeface="+mn-cs"/>
              </a:defRPr>
            </a:lvl9pPr>
          </a:lstStyle>
          <a:p>
            <a:r>
              <a:rPr lang="zh-CN" altLang="en-US" sz="2000" dirty="0">
                <a:latin typeface="Times New Roman" pitchFamily="18" charset="0"/>
                <a:cs typeface="Times New Roman" pitchFamily="18" charset="0"/>
              </a:rPr>
              <a:t>用一个称为纵向极坐标系统来表示三维声源位置。</a:t>
            </a:r>
            <a:r>
              <a:rPr lang="zh-CN" altLang="en-US" sz="2000" dirty="0">
                <a:solidFill>
                  <a:srgbClr val="000099"/>
                </a:solidFill>
                <a:latin typeface="Times New Roman" pitchFamily="18" charset="0"/>
                <a:cs typeface="Times New Roman" pitchFamily="18" charset="0"/>
              </a:rPr>
              <a:t>声源的位置由三个</a:t>
            </a:r>
            <a:r>
              <a:rPr lang="zh-CN" altLang="en-US" sz="2000" dirty="0" smtClean="0">
                <a:solidFill>
                  <a:srgbClr val="000099"/>
                </a:solidFill>
                <a:latin typeface="Times New Roman" pitchFamily="18" charset="0"/>
                <a:cs typeface="Times New Roman" pitchFamily="18" charset="0"/>
              </a:rPr>
              <a:t>变量确定：</a:t>
            </a:r>
            <a:r>
              <a:rPr lang="zh-CN" altLang="en-US" sz="2000" dirty="0" smtClean="0">
                <a:solidFill>
                  <a:srgbClr val="0000CC"/>
                </a:solidFill>
                <a:latin typeface="Times New Roman" pitchFamily="18" charset="0"/>
                <a:cs typeface="Times New Roman" pitchFamily="18" charset="0"/>
              </a:rPr>
              <a:t>方位角</a:t>
            </a:r>
            <a:r>
              <a:rPr lang="zh-CN" altLang="en-US" sz="2000" dirty="0">
                <a:latin typeface="Times New Roman" pitchFamily="18" charset="0"/>
                <a:cs typeface="Times New Roman" pitchFamily="18" charset="0"/>
              </a:rPr>
              <a:t>、</a:t>
            </a:r>
            <a:r>
              <a:rPr lang="zh-CN" altLang="en-US" sz="2000" dirty="0">
                <a:solidFill>
                  <a:srgbClr val="0000CC"/>
                </a:solidFill>
                <a:latin typeface="Times New Roman" pitchFamily="18" charset="0"/>
                <a:cs typeface="Times New Roman" pitchFamily="18" charset="0"/>
              </a:rPr>
              <a:t>仰角</a:t>
            </a:r>
            <a:r>
              <a:rPr lang="zh-CN" altLang="en-US" sz="2000" dirty="0">
                <a:latin typeface="Times New Roman" pitchFamily="18" charset="0"/>
                <a:cs typeface="Times New Roman" pitchFamily="18" charset="0"/>
              </a:rPr>
              <a:t>和</a:t>
            </a:r>
            <a:r>
              <a:rPr lang="zh-CN" altLang="en-US" sz="2000" dirty="0">
                <a:solidFill>
                  <a:srgbClr val="0000CC"/>
                </a:solidFill>
                <a:latin typeface="Times New Roman" pitchFamily="18" charset="0"/>
                <a:cs typeface="Times New Roman" pitchFamily="18" charset="0"/>
              </a:rPr>
              <a:t>范围</a:t>
            </a:r>
            <a:r>
              <a:rPr lang="zh-CN" altLang="en-US" sz="2000" dirty="0" smtClean="0">
                <a:latin typeface="Times New Roman" pitchFamily="18" charset="0"/>
                <a:cs typeface="Times New Roman" pitchFamily="18" charset="0"/>
              </a:rPr>
              <a:t>。</a:t>
            </a:r>
            <a:endParaRPr lang="zh-CN" altLang="en-US" sz="2000" dirty="0">
              <a:latin typeface="Times New Roman" pitchFamily="18" charset="0"/>
              <a:cs typeface="Times New Roman" pitchFamily="18" charset="0"/>
            </a:endParaRPr>
          </a:p>
        </p:txBody>
      </p:sp>
      <p:sp>
        <p:nvSpPr>
          <p:cNvPr id="10" name="AutoShape 4"/>
          <p:cNvSpPr>
            <a:spLocks noChangeArrowheads="1"/>
          </p:cNvSpPr>
          <p:nvPr>
            <p:custDataLst>
              <p:tags r:id="rId1"/>
            </p:custDataLst>
          </p:nvPr>
        </p:nvSpPr>
        <p:spPr bwMode="white">
          <a:xfrm>
            <a:off x="697152" y="2783138"/>
            <a:ext cx="4649399" cy="3273417"/>
          </a:xfrm>
          <a:prstGeom prst="roundRect">
            <a:avLst>
              <a:gd name="adj" fmla="val 4784"/>
            </a:avLst>
          </a:prstGeom>
          <a:noFill/>
          <a:ln w="38100">
            <a:gradFill>
              <a:gsLst>
                <a:gs pos="0">
                  <a:srgbClr val="00B0F0"/>
                </a:gs>
                <a:gs pos="100000">
                  <a:srgbClr val="00206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65100" h="1270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342900" lvl="0" indent="-342900">
              <a:buClr>
                <a:srgbClr val="FF0000"/>
              </a:buClr>
              <a:buFont typeface="Wingdings" panose="05000000000000000000" pitchFamily="2" charset="2"/>
              <a:buChar char="u"/>
            </a:pPr>
            <a:r>
              <a:rPr lang="zh-CN" altLang="en-US" sz="2000" dirty="0">
                <a:solidFill>
                  <a:prstClr val="black"/>
                </a:solidFill>
                <a:latin typeface="Times New Roman" pitchFamily="18" charset="0"/>
                <a:cs typeface="Times New Roman" pitchFamily="18" charset="0"/>
              </a:rPr>
              <a:t>方位角θ（±180°）是鼻子与纵向轴z 和声源的平面之间的夹角</a:t>
            </a:r>
            <a:r>
              <a:rPr lang="zh-CN" altLang="en-US" sz="2000" dirty="0" smtClean="0">
                <a:solidFill>
                  <a:prstClr val="black"/>
                </a:solidFill>
                <a:latin typeface="Times New Roman" pitchFamily="18" charset="0"/>
                <a:cs typeface="Times New Roman" pitchFamily="18" charset="0"/>
              </a:rPr>
              <a:t>；</a:t>
            </a:r>
            <a:endParaRPr lang="en-US" altLang="zh-CN" sz="2000" dirty="0" smtClean="0">
              <a:solidFill>
                <a:prstClr val="black"/>
              </a:solidFill>
              <a:latin typeface="Times New Roman" pitchFamily="18" charset="0"/>
              <a:cs typeface="Times New Roman" pitchFamily="18" charset="0"/>
            </a:endParaRPr>
          </a:p>
          <a:p>
            <a:pPr marL="342900" lvl="0" indent="-342900">
              <a:buClr>
                <a:srgbClr val="FF0000"/>
              </a:buClr>
              <a:buFont typeface="Wingdings" panose="05000000000000000000" pitchFamily="2" charset="2"/>
              <a:buChar char="u"/>
            </a:pPr>
            <a:r>
              <a:rPr lang="zh-CN" altLang="en-US" sz="2000" dirty="0" smtClean="0">
                <a:solidFill>
                  <a:prstClr val="black"/>
                </a:solidFill>
                <a:latin typeface="Times New Roman" pitchFamily="18" charset="0"/>
                <a:cs typeface="Times New Roman" pitchFamily="18" charset="0"/>
              </a:rPr>
              <a:t>声源</a:t>
            </a:r>
            <a:r>
              <a:rPr lang="zh-CN" altLang="en-US" sz="2000" dirty="0">
                <a:solidFill>
                  <a:prstClr val="black"/>
                </a:solidFill>
                <a:latin typeface="Times New Roman" pitchFamily="18" charset="0"/>
                <a:cs typeface="Times New Roman" pitchFamily="18" charset="0"/>
              </a:rPr>
              <a:t>的仰角φ（±90°）是声源和头部中心点的连线与水平面的夹角</a:t>
            </a:r>
            <a:r>
              <a:rPr lang="zh-CN" altLang="en-US" sz="2000" dirty="0" smtClean="0">
                <a:solidFill>
                  <a:prstClr val="black"/>
                </a:solidFill>
                <a:latin typeface="Times New Roman" pitchFamily="18" charset="0"/>
                <a:cs typeface="Times New Roman" pitchFamily="18" charset="0"/>
              </a:rPr>
              <a:t>；</a:t>
            </a:r>
            <a:endParaRPr lang="en-US" altLang="zh-CN" sz="2000" dirty="0" smtClean="0">
              <a:solidFill>
                <a:prstClr val="black"/>
              </a:solidFill>
              <a:latin typeface="Times New Roman" pitchFamily="18" charset="0"/>
              <a:cs typeface="Times New Roman" pitchFamily="18" charset="0"/>
            </a:endParaRPr>
          </a:p>
          <a:p>
            <a:pPr marL="342900" lvl="0" indent="-342900">
              <a:buClr>
                <a:srgbClr val="FF0000"/>
              </a:buClr>
              <a:buFont typeface="Wingdings" panose="05000000000000000000" pitchFamily="2" charset="2"/>
              <a:buChar char="u"/>
            </a:pPr>
            <a:r>
              <a:rPr lang="zh-CN" altLang="en-US" sz="2000" dirty="0" smtClean="0">
                <a:solidFill>
                  <a:prstClr val="black"/>
                </a:solidFill>
                <a:latin typeface="Times New Roman" pitchFamily="18" charset="0"/>
                <a:cs typeface="Times New Roman" pitchFamily="18" charset="0"/>
              </a:rPr>
              <a:t>范围</a:t>
            </a:r>
            <a:r>
              <a:rPr lang="zh-CN" altLang="en-US" sz="2000" dirty="0">
                <a:solidFill>
                  <a:prstClr val="black"/>
                </a:solidFill>
                <a:latin typeface="Times New Roman" pitchFamily="18" charset="0"/>
                <a:cs typeface="Times New Roman" pitchFamily="18" charset="0"/>
              </a:rPr>
              <a:t>r（大于头的半径）是沿这条连线测量出的声源距离</a:t>
            </a:r>
            <a:r>
              <a:rPr lang="zh-CN" altLang="en-US" sz="2000" dirty="0" smtClean="0">
                <a:solidFill>
                  <a:prstClr val="black"/>
                </a:solidFill>
                <a:latin typeface="Times New Roman" pitchFamily="18" charset="0"/>
                <a:cs typeface="Times New Roman" pitchFamily="18" charset="0"/>
              </a:rPr>
              <a:t>。</a:t>
            </a:r>
            <a:endParaRPr lang="en-US" altLang="zh-CN" sz="2000" dirty="0" smtClean="0">
              <a:solidFill>
                <a:prstClr val="black"/>
              </a:solidFill>
              <a:latin typeface="Times New Roman" pitchFamily="18" charset="0"/>
              <a:cs typeface="Times New Roman" pitchFamily="18" charset="0"/>
            </a:endParaRPr>
          </a:p>
          <a:p>
            <a:pPr marL="342900" lvl="0" indent="-342900">
              <a:buClr>
                <a:srgbClr val="FF0000"/>
              </a:buClr>
              <a:buFont typeface="Wingdings" panose="05000000000000000000" pitchFamily="2" charset="2"/>
              <a:buChar char="u"/>
            </a:pPr>
            <a:r>
              <a:rPr lang="zh-CN" altLang="en-US" sz="2000" dirty="0" smtClean="0">
                <a:solidFill>
                  <a:prstClr val="black"/>
                </a:solidFill>
                <a:latin typeface="Times New Roman" pitchFamily="18" charset="0"/>
                <a:cs typeface="Times New Roman" pitchFamily="18" charset="0"/>
              </a:rPr>
              <a:t>大脑</a:t>
            </a:r>
            <a:r>
              <a:rPr lang="zh-CN" altLang="en-US" sz="2000" dirty="0">
                <a:solidFill>
                  <a:prstClr val="black"/>
                </a:solidFill>
                <a:latin typeface="Times New Roman" pitchFamily="18" charset="0"/>
                <a:cs typeface="Times New Roman" pitchFamily="18" charset="0"/>
              </a:rPr>
              <a:t>根据左右耳觉察到的声音的</a:t>
            </a:r>
            <a:r>
              <a:rPr lang="zh-CN" altLang="en-US" sz="2000" dirty="0">
                <a:solidFill>
                  <a:srgbClr val="000099"/>
                </a:solidFill>
                <a:latin typeface="Times New Roman" pitchFamily="18" charset="0"/>
                <a:cs typeface="Times New Roman" pitchFamily="18" charset="0"/>
              </a:rPr>
              <a:t>强度</a:t>
            </a:r>
            <a:r>
              <a:rPr lang="zh-CN" altLang="en-US" sz="2000" dirty="0">
                <a:solidFill>
                  <a:prstClr val="black"/>
                </a:solidFill>
                <a:latin typeface="Times New Roman" pitchFamily="18" charset="0"/>
                <a:cs typeface="Times New Roman" pitchFamily="18" charset="0"/>
              </a:rPr>
              <a:t>、</a:t>
            </a:r>
            <a:r>
              <a:rPr lang="zh-CN" altLang="en-US" sz="2000" dirty="0">
                <a:solidFill>
                  <a:srgbClr val="000099"/>
                </a:solidFill>
                <a:latin typeface="Times New Roman" pitchFamily="18" charset="0"/>
                <a:cs typeface="Times New Roman" pitchFamily="18" charset="0"/>
              </a:rPr>
              <a:t>频率</a:t>
            </a:r>
            <a:r>
              <a:rPr lang="zh-CN" altLang="en-US" sz="2000" dirty="0">
                <a:solidFill>
                  <a:prstClr val="black"/>
                </a:solidFill>
                <a:latin typeface="Times New Roman" pitchFamily="18" charset="0"/>
                <a:cs typeface="Times New Roman" pitchFamily="18" charset="0"/>
              </a:rPr>
              <a:t>和</a:t>
            </a:r>
            <a:r>
              <a:rPr lang="zh-CN" altLang="en-US" sz="2000" dirty="0">
                <a:solidFill>
                  <a:srgbClr val="000099"/>
                </a:solidFill>
                <a:latin typeface="Times New Roman" pitchFamily="18" charset="0"/>
                <a:cs typeface="Times New Roman" pitchFamily="18" charset="0"/>
              </a:rPr>
              <a:t>时间线索</a:t>
            </a:r>
            <a:r>
              <a:rPr lang="zh-CN" altLang="en-US" sz="2000" dirty="0">
                <a:solidFill>
                  <a:prstClr val="black"/>
                </a:solidFill>
                <a:latin typeface="Times New Roman" pitchFamily="18" charset="0"/>
                <a:cs typeface="Times New Roman" pitchFamily="18" charset="0"/>
              </a:rPr>
              <a:t>估计声源的位置（方位角、仰角和范围）。</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61775" y="182884"/>
            <a:ext cx="8193541" cy="548640"/>
          </a:xfrm>
        </p:spPr>
        <p:txBody>
          <a:bodyPr/>
          <a:lstStyle/>
          <a:p>
            <a:r>
              <a:rPr lang="en-US" altLang="zh-CN" b="1" dirty="0" smtClean="0"/>
              <a:t>3.2</a:t>
            </a:r>
            <a:r>
              <a:rPr lang="zh-CN" altLang="en-US" b="1" dirty="0"/>
              <a:t>声 音 输 出 设 备</a:t>
            </a:r>
            <a:endParaRPr lang="zh-CN" altLang="en-US" sz="3600" dirty="0">
              <a:solidFill>
                <a:srgbClr val="0070C0"/>
              </a:solidFill>
            </a:endParaRPr>
          </a:p>
        </p:txBody>
      </p:sp>
      <p:sp>
        <p:nvSpPr>
          <p:cNvPr id="5" name="矩形 4"/>
          <p:cNvSpPr/>
          <p:nvPr/>
        </p:nvSpPr>
        <p:spPr>
          <a:xfrm>
            <a:off x="683107" y="857518"/>
            <a:ext cx="7879977" cy="494030"/>
          </a:xfrm>
          <a:prstGeom prst="rect">
            <a:avLst/>
          </a:prstGeom>
        </p:spPr>
        <p:txBody>
          <a:bodyPr wrap="square">
            <a:spAutoFit/>
          </a:bodyPr>
          <a:lstStyle/>
          <a:p>
            <a:pPr lvl="0">
              <a:lnSpc>
                <a:spcPct val="90000"/>
              </a:lnSpc>
              <a:spcBef>
                <a:spcPts val="1000"/>
              </a:spcBef>
            </a:pPr>
            <a:r>
              <a:rPr lang="zh-CN" altLang="en-US" sz="2800" dirty="0" smtClean="0">
                <a:solidFill>
                  <a:srgbClr val="0070C0"/>
                </a:solidFill>
                <a:latin typeface="Times New Roman" pitchFamily="18" charset="0"/>
                <a:cs typeface="Times New Roman" pitchFamily="18" charset="0"/>
              </a:rPr>
              <a:t>三、</a:t>
            </a:r>
            <a:r>
              <a:rPr lang="en-US" altLang="zh-CN" sz="2800" dirty="0" smtClean="0">
                <a:solidFill>
                  <a:srgbClr val="0070C0"/>
                </a:solidFill>
                <a:latin typeface="Times New Roman" pitchFamily="18" charset="0"/>
                <a:cs typeface="Times New Roman" pitchFamily="18" charset="0"/>
              </a:rPr>
              <a:t> </a:t>
            </a:r>
            <a:r>
              <a:rPr lang="zh-CN" altLang="en-US" sz="2800" dirty="0">
                <a:solidFill>
                  <a:srgbClr val="0070C0"/>
                </a:solidFill>
                <a:latin typeface="Times New Roman" pitchFamily="18" charset="0"/>
                <a:cs typeface="Times New Roman" pitchFamily="18" charset="0"/>
              </a:rPr>
              <a:t>基于扬声器的三维声音</a:t>
            </a:r>
            <a:endParaRPr lang="en-US" altLang="zh-CN" sz="2800" b="1" dirty="0" smtClean="0">
              <a:solidFill>
                <a:srgbClr val="0070C0"/>
              </a:solidFill>
              <a:latin typeface="Times New Roman" pitchFamily="18" charset="0"/>
              <a:cs typeface="Times New Roman" pitchFamily="18" charset="0"/>
            </a:endParaRPr>
          </a:p>
        </p:txBody>
      </p:sp>
      <p:sp>
        <p:nvSpPr>
          <p:cNvPr id="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3"/>
          <p:cNvSpPr>
            <a:spLocks noChangeArrowheads="1"/>
          </p:cNvSpPr>
          <p:nvPr/>
        </p:nvSpPr>
        <p:spPr bwMode="auto">
          <a:xfrm>
            <a:off x="0" y="17240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700" b="0" i="0" u="none" strike="noStrike" cap="none" normalizeH="0" baseline="0" smtClean="0">
                <a:ln>
                  <a:noFill/>
                </a:ln>
                <a:solidFill>
                  <a:schemeClr val="tx1"/>
                </a:solidFill>
                <a:effectLst/>
                <a:latin typeface="Arial" pitchFamily="34" charset="0"/>
                <a:ea typeface="宋体" pitchFamily="2" charset="-122"/>
                <a:cs typeface="宋体" pitchFamily="2" charset="-122"/>
              </a:rPr>
              <a:t> </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6" name="矩形 5"/>
          <p:cNvSpPr/>
          <p:nvPr/>
        </p:nvSpPr>
        <p:spPr>
          <a:xfrm>
            <a:off x="607954" y="1480334"/>
            <a:ext cx="4980940" cy="1477328"/>
          </a:xfrm>
          <a:prstGeom prst="rect">
            <a:avLst/>
          </a:prstGeom>
        </p:spPr>
        <p:txBody>
          <a:bodyPr wrap="square">
            <a:spAutoFit/>
          </a:bodyPr>
          <a:lstStyle/>
          <a:p>
            <a:pPr lvl="0" indent="0">
              <a:lnSpc>
                <a:spcPct val="90000"/>
              </a:lnSpc>
              <a:spcBef>
                <a:spcPts val="1000"/>
              </a:spcBef>
              <a:buNone/>
            </a:pPr>
            <a:r>
              <a:rPr lang="zh-CN" altLang="en-US" sz="2000" dirty="0" smtClean="0">
                <a:latin typeface="Times New Roman" pitchFamily="18" charset="0"/>
                <a:cs typeface="Times New Roman" pitchFamily="18" charset="0"/>
                <a:sym typeface="+mn-ea"/>
              </a:rPr>
              <a:t>近年来</a:t>
            </a:r>
            <a:r>
              <a:rPr lang="zh-CN" altLang="en-US" sz="2000" dirty="0">
                <a:latin typeface="Times New Roman" pitchFamily="18" charset="0"/>
                <a:cs typeface="Times New Roman" pitchFamily="18" charset="0"/>
                <a:sym typeface="+mn-ea"/>
              </a:rPr>
              <a:t>出现了新一代</a:t>
            </a:r>
            <a:r>
              <a:rPr lang="en-US" altLang="zh-CN" sz="2000" dirty="0">
                <a:latin typeface="Times New Roman" pitchFamily="18" charset="0"/>
                <a:cs typeface="Times New Roman" pitchFamily="18" charset="0"/>
                <a:sym typeface="+mn-ea"/>
              </a:rPr>
              <a:t>PC</a:t>
            </a:r>
            <a:r>
              <a:rPr lang="zh-CN" altLang="en-US" sz="2000" dirty="0">
                <a:latin typeface="Times New Roman" pitchFamily="18" charset="0"/>
                <a:cs typeface="Times New Roman" pitchFamily="18" charset="0"/>
                <a:sym typeface="+mn-ea"/>
              </a:rPr>
              <a:t>三维声卡。这些声卡使用</a:t>
            </a:r>
            <a:r>
              <a:rPr lang="en-US" altLang="zh-CN" sz="2000" dirty="0">
                <a:latin typeface="Times New Roman" pitchFamily="18" charset="0"/>
                <a:cs typeface="Times New Roman" pitchFamily="18" charset="0"/>
                <a:sym typeface="+mn-ea"/>
              </a:rPr>
              <a:t>DSP</a:t>
            </a:r>
            <a:r>
              <a:rPr lang="zh-CN" altLang="en-US" sz="2000" dirty="0" smtClean="0">
                <a:latin typeface="Times New Roman" pitchFamily="18" charset="0"/>
                <a:cs typeface="Times New Roman" pitchFamily="18" charset="0"/>
                <a:sym typeface="+mn-ea"/>
              </a:rPr>
              <a:t>芯片（</a:t>
            </a:r>
            <a:r>
              <a:rPr lang="zh-CN" altLang="en-US" dirty="0"/>
              <a:t>即数字信号处理技术</a:t>
            </a:r>
            <a:r>
              <a:rPr lang="zh-CN" altLang="en-US" dirty="0" smtClean="0"/>
              <a:t>，指</a:t>
            </a:r>
            <a:r>
              <a:rPr lang="zh-CN" altLang="en-US" dirty="0"/>
              <a:t>能够实现数字信号处理技术的芯片</a:t>
            </a:r>
            <a:r>
              <a:rPr lang="zh-CN" altLang="en-US" sz="2000" dirty="0" smtClean="0">
                <a:latin typeface="Times New Roman" pitchFamily="18" charset="0"/>
                <a:cs typeface="Times New Roman" pitchFamily="18" charset="0"/>
                <a:sym typeface="+mn-ea"/>
              </a:rPr>
              <a:t>）处理</a:t>
            </a:r>
            <a:r>
              <a:rPr lang="zh-CN" altLang="en-US" sz="2000" dirty="0">
                <a:latin typeface="Times New Roman" pitchFamily="18" charset="0"/>
                <a:cs typeface="Times New Roman" pitchFamily="18" charset="0"/>
                <a:sym typeface="+mn-ea"/>
              </a:rPr>
              <a:t>立体声或</a:t>
            </a:r>
            <a:r>
              <a:rPr lang="en-US" altLang="zh-CN" sz="2000" dirty="0">
                <a:latin typeface="Times New Roman" pitchFamily="18" charset="0"/>
                <a:cs typeface="Times New Roman" pitchFamily="18" charset="0"/>
                <a:sym typeface="+mn-ea"/>
              </a:rPr>
              <a:t>5.1</a:t>
            </a:r>
            <a:r>
              <a:rPr lang="zh-CN" altLang="en-US" sz="2000" dirty="0">
                <a:latin typeface="Times New Roman" pitchFamily="18" charset="0"/>
                <a:cs typeface="Times New Roman" pitchFamily="18" charset="0"/>
                <a:sym typeface="+mn-ea"/>
              </a:rPr>
              <a:t>格式的声音，</a:t>
            </a:r>
            <a:r>
              <a:rPr lang="zh-CN" altLang="en-US" sz="2000" dirty="0" smtClean="0">
                <a:latin typeface="Times New Roman" pitchFamily="18" charset="0"/>
                <a:cs typeface="Times New Roman" pitchFamily="18" charset="0"/>
                <a:sym typeface="+mn-ea"/>
              </a:rPr>
              <a:t>并且</a:t>
            </a:r>
            <a:r>
              <a:rPr lang="zh-CN" altLang="en-US" sz="2000" dirty="0" smtClean="0">
                <a:solidFill>
                  <a:srgbClr val="0000CC"/>
                </a:solidFill>
                <a:latin typeface="Times New Roman" pitchFamily="18" charset="0"/>
                <a:cs typeface="Times New Roman" pitchFamily="18" charset="0"/>
                <a:sym typeface="+mn-ea"/>
              </a:rPr>
              <a:t>输出</a:t>
            </a:r>
            <a:r>
              <a:rPr lang="zh-CN" altLang="en-US" sz="2000" dirty="0">
                <a:solidFill>
                  <a:srgbClr val="0000CC"/>
                </a:solidFill>
                <a:latin typeface="Times New Roman" pitchFamily="18" charset="0"/>
                <a:cs typeface="Times New Roman" pitchFamily="18" charset="0"/>
                <a:sym typeface="+mn-ea"/>
              </a:rPr>
              <a:t>真实的三维声音</a:t>
            </a:r>
            <a:r>
              <a:rPr lang="zh-CN" altLang="en-US" sz="2000" dirty="0" smtClean="0">
                <a:latin typeface="Times New Roman" pitchFamily="18" charset="0"/>
                <a:cs typeface="Times New Roman" pitchFamily="18" charset="0"/>
                <a:sym typeface="+mn-ea"/>
              </a:rPr>
              <a:t>。</a:t>
            </a:r>
          </a:p>
        </p:txBody>
      </p:sp>
      <p:pic>
        <p:nvPicPr>
          <p:cNvPr id="3" name="图片 31" descr="基于扬声器的三维声音"/>
          <p:cNvPicPr>
            <a:picLocks noChangeAspect="1"/>
          </p:cNvPicPr>
          <p:nvPr/>
        </p:nvPicPr>
        <p:blipFill>
          <a:blip r:embed="rId3"/>
          <a:stretch>
            <a:fillRect/>
          </a:stretch>
        </p:blipFill>
        <p:spPr>
          <a:xfrm>
            <a:off x="5450540" y="1587914"/>
            <a:ext cx="3327700" cy="3547208"/>
          </a:xfrm>
          <a:prstGeom prst="rect">
            <a:avLst/>
          </a:prstGeom>
          <a:noFill/>
          <a:ln w="9525">
            <a:noFill/>
          </a:ln>
        </p:spPr>
      </p:pic>
      <p:sp>
        <p:nvSpPr>
          <p:cNvPr id="7" name="矩形 6"/>
          <p:cNvSpPr/>
          <p:nvPr/>
        </p:nvSpPr>
        <p:spPr>
          <a:xfrm>
            <a:off x="5836210" y="5115974"/>
            <a:ext cx="2492990" cy="369332"/>
          </a:xfrm>
          <a:prstGeom prst="rect">
            <a:avLst/>
          </a:prstGeom>
        </p:spPr>
        <p:txBody>
          <a:bodyPr wrap="none">
            <a:spAutoFit/>
          </a:bodyPr>
          <a:lstStyle/>
          <a:p>
            <a:pPr algn="l"/>
            <a:r>
              <a:rPr lang="zh-CN" altLang="zh-CN" dirty="0"/>
              <a:t>基于扬声器的三维声音</a:t>
            </a:r>
          </a:p>
        </p:txBody>
      </p:sp>
      <p:sp>
        <p:nvSpPr>
          <p:cNvPr id="9" name="AutoShape 4"/>
          <p:cNvSpPr>
            <a:spLocks noChangeArrowheads="1"/>
          </p:cNvSpPr>
          <p:nvPr>
            <p:custDataLst>
              <p:tags r:id="rId1"/>
            </p:custDataLst>
          </p:nvPr>
        </p:nvSpPr>
        <p:spPr bwMode="white">
          <a:xfrm>
            <a:off x="751420" y="3277765"/>
            <a:ext cx="4435822" cy="2207539"/>
          </a:xfrm>
          <a:prstGeom prst="roundRect">
            <a:avLst>
              <a:gd name="adj" fmla="val 4784"/>
            </a:avLst>
          </a:prstGeom>
          <a:noFill/>
          <a:ln w="38100">
            <a:gradFill>
              <a:gsLst>
                <a:gs pos="0">
                  <a:srgbClr val="00B0F0"/>
                </a:gs>
                <a:gs pos="100000">
                  <a:srgbClr val="00206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65100" h="1270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lvl="0">
              <a:spcBef>
                <a:spcPts val="1000"/>
              </a:spcBef>
            </a:pPr>
            <a:r>
              <a:rPr lang="zh-CN" altLang="en-US" sz="2000" b="1" dirty="0" smtClean="0">
                <a:solidFill>
                  <a:prstClr val="black"/>
                </a:solidFill>
                <a:latin typeface="Times New Roman" pitchFamily="18" charset="0"/>
                <a:cs typeface="Times New Roman" pitchFamily="18" charset="0"/>
                <a:sym typeface="+mn-ea"/>
              </a:rPr>
              <a:t>原理：</a:t>
            </a:r>
            <a:r>
              <a:rPr lang="zh-CN" altLang="en-US" sz="2000" dirty="0" smtClean="0">
                <a:solidFill>
                  <a:prstClr val="black"/>
                </a:solidFill>
                <a:latin typeface="Times New Roman" pitchFamily="18" charset="0"/>
                <a:cs typeface="Times New Roman" pitchFamily="18" charset="0"/>
                <a:sym typeface="+mn-ea"/>
              </a:rPr>
              <a:t>如</a:t>
            </a:r>
            <a:r>
              <a:rPr lang="zh-CN" altLang="en-US" sz="2000" dirty="0">
                <a:solidFill>
                  <a:prstClr val="black"/>
                </a:solidFill>
                <a:latin typeface="Times New Roman" pitchFamily="18" charset="0"/>
                <a:cs typeface="Times New Roman" pitchFamily="18" charset="0"/>
                <a:sym typeface="+mn-ea"/>
              </a:rPr>
              <a:t>右图所示，PC机的喇叭装在监视器的左右两侧，与监视器方向一致，面向用户。知道了用户头部的相对位置，就</a:t>
            </a:r>
            <a:r>
              <a:rPr lang="zh-CN" altLang="en-US" sz="2000" dirty="0" smtClean="0">
                <a:solidFill>
                  <a:prstClr val="black"/>
                </a:solidFill>
                <a:latin typeface="Times New Roman" pitchFamily="18" charset="0"/>
                <a:cs typeface="Times New Roman" pitchFamily="18" charset="0"/>
                <a:sym typeface="+mn-ea"/>
              </a:rPr>
              <a:t>可以创建</a:t>
            </a:r>
            <a:r>
              <a:rPr lang="zh-CN" altLang="en-US" sz="2000" dirty="0">
                <a:solidFill>
                  <a:prstClr val="black"/>
                </a:solidFill>
                <a:latin typeface="Times New Roman" pitchFamily="18" charset="0"/>
                <a:cs typeface="Times New Roman" pitchFamily="18" charset="0"/>
                <a:sym typeface="+mn-ea"/>
              </a:rPr>
              <a:t>出在</a:t>
            </a:r>
            <a:r>
              <a:rPr lang="zh-CN" altLang="en-US" sz="2000" dirty="0">
                <a:solidFill>
                  <a:srgbClr val="0000CC"/>
                </a:solidFill>
                <a:latin typeface="Times New Roman" pitchFamily="18" charset="0"/>
                <a:cs typeface="Times New Roman" pitchFamily="18" charset="0"/>
                <a:sym typeface="+mn-ea"/>
              </a:rPr>
              <a:t>用户周围有许多扬声器的假象</a:t>
            </a:r>
            <a:r>
              <a:rPr lang="zh-CN" altLang="en-US" sz="2000" dirty="0">
                <a:solidFill>
                  <a:prstClr val="black"/>
                </a:solidFill>
                <a:latin typeface="Times New Roman" pitchFamily="18" charset="0"/>
                <a:cs typeface="Times New Roman" pitchFamily="18" charset="0"/>
                <a:sym typeface="+mn-ea"/>
              </a:rPr>
              <a:t>，并且能设置扬声器的方位角和位置。</a:t>
            </a:r>
            <a:endParaRPr lang="zh-CN" altLang="en-US" sz="2000"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1274262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23139" y="182880"/>
            <a:ext cx="6820399" cy="548640"/>
          </a:xfrm>
        </p:spPr>
        <p:txBody>
          <a:bodyPr/>
          <a:lstStyle/>
          <a:p>
            <a:r>
              <a:rPr lang="zh-CN" altLang="en-US" b="1" dirty="0"/>
              <a:t>第</a:t>
            </a:r>
            <a:r>
              <a:rPr lang="en-US" altLang="zh-CN" b="1" dirty="0"/>
              <a:t>3</a:t>
            </a:r>
            <a:r>
              <a:rPr lang="zh-CN" altLang="en-US" b="1" dirty="0"/>
              <a:t>章 虚拟现实系统的输出设备</a:t>
            </a:r>
            <a:endParaRPr lang="zh-CN" altLang="en-US" sz="3600" dirty="0">
              <a:solidFill>
                <a:srgbClr val="0070C0"/>
              </a:solidFill>
            </a:endParaRPr>
          </a:p>
        </p:txBody>
      </p:sp>
      <p:sp>
        <p:nvSpPr>
          <p:cNvPr id="7" name="Rectangle 3"/>
          <p:cNvSpPr>
            <a:spLocks noGrp="1" noChangeArrowheads="1"/>
          </p:cNvSpPr>
          <p:nvPr>
            <p:ph type="body" idx="1"/>
          </p:nvPr>
        </p:nvSpPr>
        <p:spPr>
          <a:xfrm>
            <a:off x="570155" y="842144"/>
            <a:ext cx="7874597" cy="1158778"/>
          </a:xfrm>
        </p:spPr>
        <p:txBody>
          <a:bodyPr/>
          <a:lstStyle/>
          <a:p>
            <a:pPr>
              <a:lnSpc>
                <a:spcPct val="150000"/>
              </a:lnSpc>
            </a:pPr>
            <a:r>
              <a:rPr lang="zh-CN" altLang="en-US" b="1" dirty="0" smtClean="0">
                <a:solidFill>
                  <a:srgbClr val="0000CC"/>
                </a:solidFill>
                <a:latin typeface="Times New Roman" pitchFamily="18" charset="0"/>
                <a:cs typeface="Times New Roman" pitchFamily="18" charset="0"/>
              </a:rPr>
              <a:t>输出设备：</a:t>
            </a:r>
            <a:r>
              <a:rPr lang="zh-CN" altLang="en-US" dirty="0">
                <a:latin typeface="Times New Roman" pitchFamily="18" charset="0"/>
                <a:cs typeface="Times New Roman" pitchFamily="18" charset="0"/>
              </a:rPr>
              <a:t>为用户提供仿真过程</a:t>
            </a:r>
            <a:r>
              <a:rPr lang="zh-CN" altLang="en-US" dirty="0">
                <a:solidFill>
                  <a:srgbClr val="FF0000"/>
                </a:solidFill>
                <a:latin typeface="Times New Roman" pitchFamily="18" charset="0"/>
                <a:cs typeface="Times New Roman" pitchFamily="18" charset="0"/>
              </a:rPr>
              <a:t>对输入的</a:t>
            </a:r>
            <a:r>
              <a:rPr lang="zh-CN" altLang="en-US" dirty="0" smtClean="0">
                <a:solidFill>
                  <a:srgbClr val="FF0000"/>
                </a:solidFill>
                <a:latin typeface="Times New Roman" pitchFamily="18" charset="0"/>
                <a:cs typeface="Times New Roman" pitchFamily="18" charset="0"/>
              </a:rPr>
              <a:t>反馈</a:t>
            </a:r>
            <a:r>
              <a:rPr lang="zh-CN" altLang="en-US" dirty="0" smtClean="0">
                <a:latin typeface="Times New Roman" pitchFamily="18" charset="0"/>
                <a:cs typeface="Times New Roman" pitchFamily="18" charset="0"/>
              </a:rPr>
              <a:t>，通过</a:t>
            </a:r>
            <a:r>
              <a:rPr lang="zh-CN" altLang="en-US" dirty="0">
                <a:latin typeface="Times New Roman" pitchFamily="18" charset="0"/>
                <a:cs typeface="Times New Roman" pitchFamily="18" charset="0"/>
              </a:rPr>
              <a:t>输出接口给用户产生反馈的感觉通道。</a:t>
            </a:r>
          </a:p>
        </p:txBody>
      </p:sp>
      <p:grpSp>
        <p:nvGrpSpPr>
          <p:cNvPr id="35" name="组合 34"/>
          <p:cNvGrpSpPr/>
          <p:nvPr/>
        </p:nvGrpSpPr>
        <p:grpSpPr>
          <a:xfrm>
            <a:off x="1108038" y="2624899"/>
            <a:ext cx="6984604" cy="2814189"/>
            <a:chOff x="1108038" y="2624899"/>
            <a:chExt cx="6984604" cy="2814189"/>
          </a:xfrm>
        </p:grpSpPr>
        <p:grpSp>
          <p:nvGrpSpPr>
            <p:cNvPr id="11" name="Group 17"/>
            <p:cNvGrpSpPr>
              <a:grpSpLocks/>
            </p:cNvGrpSpPr>
            <p:nvPr/>
          </p:nvGrpSpPr>
          <p:grpSpPr bwMode="auto">
            <a:xfrm>
              <a:off x="1108038" y="2624899"/>
              <a:ext cx="1531371" cy="931735"/>
              <a:chOff x="3813" y="2166"/>
              <a:chExt cx="1484" cy="176"/>
            </a:xfrm>
          </p:grpSpPr>
          <p:sp>
            <p:nvSpPr>
              <p:cNvPr id="29" name="AutoShape 18"/>
              <p:cNvSpPr>
                <a:spLocks noChangeArrowheads="1"/>
              </p:cNvSpPr>
              <p:nvPr/>
            </p:nvSpPr>
            <p:spPr bwMode="ltGray">
              <a:xfrm>
                <a:off x="3813" y="2166"/>
                <a:ext cx="1484" cy="176"/>
              </a:xfrm>
              <a:prstGeom prst="roundRect">
                <a:avLst>
                  <a:gd name="adj" fmla="val 16667"/>
                </a:avLst>
              </a:prstGeom>
              <a:solidFill>
                <a:srgbClr val="99CC00"/>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anchor="ctr"/>
              <a:lstStyle>
                <a:lvl1pPr>
                  <a:defRPr>
                    <a:solidFill>
                      <a:schemeClr val="tx1"/>
                    </a:solidFill>
                    <a:latin typeface="Gulim" pitchFamily="34" charset="-127"/>
                    <a:ea typeface="Gulim" pitchFamily="34" charset="-127"/>
                  </a:defRPr>
                </a:lvl1pPr>
                <a:lvl2pPr marL="742950" indent="-285750">
                  <a:defRPr>
                    <a:solidFill>
                      <a:schemeClr val="tx1"/>
                    </a:solidFill>
                    <a:latin typeface="Gulim" pitchFamily="34" charset="-127"/>
                    <a:ea typeface="Gulim" pitchFamily="34" charset="-127"/>
                  </a:defRPr>
                </a:lvl2pPr>
                <a:lvl3pPr marL="1143000" indent="-228600">
                  <a:defRPr>
                    <a:solidFill>
                      <a:schemeClr val="tx1"/>
                    </a:solidFill>
                    <a:latin typeface="Gulim" pitchFamily="34" charset="-127"/>
                    <a:ea typeface="Gulim" pitchFamily="34" charset="-127"/>
                  </a:defRPr>
                </a:lvl3pPr>
                <a:lvl4pPr marL="1600200" indent="-228600">
                  <a:defRPr>
                    <a:solidFill>
                      <a:schemeClr val="tx1"/>
                    </a:solidFill>
                    <a:latin typeface="Gulim" pitchFamily="34" charset="-127"/>
                    <a:ea typeface="Gulim" pitchFamily="34" charset="-127"/>
                  </a:defRPr>
                </a:lvl4pPr>
                <a:lvl5pPr marL="2057400" indent="-228600">
                  <a:defRPr>
                    <a:solidFill>
                      <a:schemeClr val="tx1"/>
                    </a:solidFill>
                    <a:latin typeface="Gulim" pitchFamily="34" charset="-127"/>
                    <a:ea typeface="Gulim" pitchFamily="34" charset="-127"/>
                  </a:defRPr>
                </a:lvl5pPr>
                <a:lvl6pPr marL="2514600" indent="-228600" eaLnBrk="0" fontAlgn="base"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hangingPunct="0">
                  <a:spcBef>
                    <a:spcPct val="0"/>
                  </a:spcBef>
                  <a:spcAft>
                    <a:spcPct val="0"/>
                  </a:spcAft>
                  <a:defRPr>
                    <a:solidFill>
                      <a:schemeClr val="tx1"/>
                    </a:solidFill>
                    <a:latin typeface="Gulim" pitchFamily="34" charset="-127"/>
                    <a:ea typeface="Gulim" pitchFamily="34" charset="-127"/>
                  </a:defRPr>
                </a:lvl9pPr>
              </a:lstStyle>
              <a:p>
                <a:pPr marL="0" marR="0" lvl="0" indent="0" defTabSz="914400" eaLnBrk="1" fontAlgn="base" latinLnBrk="1"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宋体" pitchFamily="2" charset="-122"/>
                  <a:ea typeface="宋体" pitchFamily="2" charset="-122"/>
                </a:endParaRPr>
              </a:p>
            </p:txBody>
          </p:sp>
          <p:sp>
            <p:nvSpPr>
              <p:cNvPr id="30" name="AutoShape 19"/>
              <p:cNvSpPr>
                <a:spLocks noChangeArrowheads="1"/>
              </p:cNvSpPr>
              <p:nvPr/>
            </p:nvSpPr>
            <p:spPr bwMode="ltGray">
              <a:xfrm>
                <a:off x="3813" y="2169"/>
                <a:ext cx="1484" cy="134"/>
              </a:xfrm>
              <a:prstGeom prst="roundRect">
                <a:avLst>
                  <a:gd name="adj" fmla="val 28356"/>
                </a:avLst>
              </a:prstGeom>
              <a:gradFill rotWithShape="1">
                <a:gsLst>
                  <a:gs pos="0">
                    <a:srgbClr val="FFFFFF">
                      <a:alpha val="70000"/>
                    </a:srgbClr>
                  </a:gs>
                  <a:gs pos="100000">
                    <a:srgbClr val="99CC00">
                      <a:alpha val="70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defRPr>
                    <a:solidFill>
                      <a:schemeClr val="tx1"/>
                    </a:solidFill>
                    <a:latin typeface="Gulim" pitchFamily="34" charset="-127"/>
                    <a:ea typeface="Gulim" pitchFamily="34" charset="-127"/>
                  </a:defRPr>
                </a:lvl1pPr>
                <a:lvl2pPr marL="742950" indent="-285750">
                  <a:defRPr>
                    <a:solidFill>
                      <a:schemeClr val="tx1"/>
                    </a:solidFill>
                    <a:latin typeface="Gulim" pitchFamily="34" charset="-127"/>
                    <a:ea typeface="Gulim" pitchFamily="34" charset="-127"/>
                  </a:defRPr>
                </a:lvl2pPr>
                <a:lvl3pPr marL="1143000" indent="-228600">
                  <a:defRPr>
                    <a:solidFill>
                      <a:schemeClr val="tx1"/>
                    </a:solidFill>
                    <a:latin typeface="Gulim" pitchFamily="34" charset="-127"/>
                    <a:ea typeface="Gulim" pitchFamily="34" charset="-127"/>
                  </a:defRPr>
                </a:lvl3pPr>
                <a:lvl4pPr marL="1600200" indent="-228600">
                  <a:defRPr>
                    <a:solidFill>
                      <a:schemeClr val="tx1"/>
                    </a:solidFill>
                    <a:latin typeface="Gulim" pitchFamily="34" charset="-127"/>
                    <a:ea typeface="Gulim" pitchFamily="34" charset="-127"/>
                  </a:defRPr>
                </a:lvl4pPr>
                <a:lvl5pPr marL="2057400" indent="-228600">
                  <a:defRPr>
                    <a:solidFill>
                      <a:schemeClr val="tx1"/>
                    </a:solidFill>
                    <a:latin typeface="Gulim" pitchFamily="34" charset="-127"/>
                    <a:ea typeface="Gulim" pitchFamily="34" charset="-127"/>
                  </a:defRPr>
                </a:lvl5pPr>
                <a:lvl6pPr marL="2514600" indent="-228600" eaLnBrk="0" fontAlgn="base"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hangingPunct="0">
                  <a:spcBef>
                    <a:spcPct val="0"/>
                  </a:spcBef>
                  <a:spcAft>
                    <a:spcPct val="0"/>
                  </a:spcAft>
                  <a:defRPr>
                    <a:solidFill>
                      <a:schemeClr val="tx1"/>
                    </a:solidFill>
                    <a:latin typeface="Gulim" pitchFamily="34" charset="-127"/>
                    <a:ea typeface="Gulim" pitchFamily="34" charset="-127"/>
                  </a:defRPr>
                </a:lvl9pPr>
              </a:lstStyle>
              <a:p>
                <a:pPr marL="0" marR="0" lvl="0" indent="0" defTabSz="914400" eaLnBrk="1" fontAlgn="base" latinLnBrk="1"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宋体" pitchFamily="2" charset="-122"/>
                  <a:ea typeface="宋体" pitchFamily="2" charset="-122"/>
                </a:endParaRPr>
              </a:p>
            </p:txBody>
          </p:sp>
        </p:grpSp>
        <p:sp>
          <p:nvSpPr>
            <p:cNvPr id="12" name="AutoShape 20"/>
            <p:cNvSpPr>
              <a:spLocks noChangeArrowheads="1"/>
            </p:cNvSpPr>
            <p:nvPr/>
          </p:nvSpPr>
          <p:spPr bwMode="gray">
            <a:xfrm rot="21449039">
              <a:off x="5619833" y="3827138"/>
              <a:ext cx="936160" cy="261012"/>
            </a:xfrm>
            <a:prstGeom prst="rightArrow">
              <a:avLst>
                <a:gd name="adj1" fmla="val 35167"/>
                <a:gd name="adj2" fmla="val 132285"/>
              </a:avLst>
            </a:prstGeom>
            <a:gradFill rotWithShape="1">
              <a:gsLst>
                <a:gs pos="0">
                  <a:srgbClr val="000000">
                    <a:gamma/>
                    <a:tint val="0"/>
                    <a:invGamma/>
                  </a:srgbClr>
                </a:gs>
                <a:gs pos="100000">
                  <a:srgbClr val="000000"/>
                </a:gs>
              </a:gsLst>
              <a:lin ang="0" scaled="1"/>
            </a:gradFill>
            <a:ln>
              <a:noFill/>
            </a:ln>
            <a:extLst/>
          </p:spPr>
          <p:txBody>
            <a:bodyPr wrap="none" anchor="ctr"/>
            <a:lstStyle/>
            <a:p>
              <a:pPr marL="0" marR="0" lvl="0" indent="0" defTabSz="914400" eaLnBrk="1" fontAlgn="base" latinLnBrk="1"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宋体" pitchFamily="2" charset="-122"/>
              </a:endParaRPr>
            </a:p>
          </p:txBody>
        </p:sp>
        <p:sp>
          <p:nvSpPr>
            <p:cNvPr id="13" name="AutoShape 22"/>
            <p:cNvSpPr>
              <a:spLocks noChangeArrowheads="1"/>
            </p:cNvSpPr>
            <p:nvPr/>
          </p:nvSpPr>
          <p:spPr bwMode="gray">
            <a:xfrm rot="11634195">
              <a:off x="2587302" y="2985571"/>
              <a:ext cx="1003897" cy="289487"/>
            </a:xfrm>
            <a:prstGeom prst="rightArrow">
              <a:avLst>
                <a:gd name="adj1" fmla="val 35167"/>
                <a:gd name="adj2" fmla="val 127903"/>
              </a:avLst>
            </a:prstGeom>
            <a:gradFill rotWithShape="1">
              <a:gsLst>
                <a:gs pos="0">
                  <a:srgbClr val="000000">
                    <a:gamma/>
                    <a:tint val="0"/>
                    <a:invGamma/>
                  </a:srgbClr>
                </a:gs>
                <a:gs pos="100000">
                  <a:srgbClr val="000000"/>
                </a:gs>
              </a:gsLst>
              <a:lin ang="0" scaled="1"/>
            </a:gradFill>
            <a:ln>
              <a:noFill/>
            </a:ln>
            <a:extLst/>
          </p:spPr>
          <p:txBody>
            <a:bodyPr rot="10800000" wrap="none" anchor="ctr"/>
            <a:lstStyle/>
            <a:p>
              <a:pPr marL="0" marR="0" lvl="0" indent="0" defTabSz="914400" eaLnBrk="1" fontAlgn="base" latinLnBrk="1"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宋体" pitchFamily="2" charset="-122"/>
              </a:endParaRPr>
            </a:p>
          </p:txBody>
        </p:sp>
        <p:sp>
          <p:nvSpPr>
            <p:cNvPr id="14" name="AutoShape 23"/>
            <p:cNvSpPr>
              <a:spLocks noChangeArrowheads="1"/>
            </p:cNvSpPr>
            <p:nvPr/>
          </p:nvSpPr>
          <p:spPr bwMode="gray">
            <a:xfrm rot="10098970">
              <a:off x="2628986" y="4550064"/>
              <a:ext cx="996949" cy="314797"/>
            </a:xfrm>
            <a:prstGeom prst="rightArrow">
              <a:avLst>
                <a:gd name="adj1" fmla="val 35167"/>
                <a:gd name="adj2" fmla="val 116806"/>
              </a:avLst>
            </a:prstGeom>
            <a:gradFill rotWithShape="1">
              <a:gsLst>
                <a:gs pos="0">
                  <a:srgbClr val="000000">
                    <a:gamma/>
                    <a:tint val="0"/>
                    <a:invGamma/>
                  </a:srgbClr>
                </a:gs>
                <a:gs pos="100000">
                  <a:srgbClr val="000000"/>
                </a:gs>
              </a:gsLst>
              <a:lin ang="0" scaled="1"/>
            </a:gradFill>
            <a:ln>
              <a:noFill/>
            </a:ln>
            <a:extLst/>
          </p:spPr>
          <p:txBody>
            <a:bodyPr rot="10800000" wrap="none" anchor="ctr"/>
            <a:lstStyle/>
            <a:p>
              <a:pPr marL="0" marR="0" lvl="0" indent="0" defTabSz="914400" eaLnBrk="1" fontAlgn="base" latinLnBrk="1"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宋体" pitchFamily="2" charset="-122"/>
              </a:endParaRPr>
            </a:p>
          </p:txBody>
        </p:sp>
        <p:sp>
          <p:nvSpPr>
            <p:cNvPr id="15" name="Text Box 38"/>
            <p:cNvSpPr txBox="1">
              <a:spLocks noChangeArrowheads="1"/>
            </p:cNvSpPr>
            <p:nvPr/>
          </p:nvSpPr>
          <p:spPr bwMode="auto">
            <a:xfrm>
              <a:off x="1215609" y="2728048"/>
              <a:ext cx="1284617"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ulim" pitchFamily="34" charset="-127"/>
                  <a:ea typeface="Gulim" pitchFamily="34" charset="-127"/>
                </a:defRPr>
              </a:lvl1pPr>
              <a:lvl2pPr marL="742950" indent="-285750">
                <a:defRPr>
                  <a:solidFill>
                    <a:schemeClr val="tx1"/>
                  </a:solidFill>
                  <a:latin typeface="Gulim" pitchFamily="34" charset="-127"/>
                  <a:ea typeface="Gulim" pitchFamily="34" charset="-127"/>
                </a:defRPr>
              </a:lvl2pPr>
              <a:lvl3pPr marL="1143000" indent="-228600">
                <a:defRPr>
                  <a:solidFill>
                    <a:schemeClr val="tx1"/>
                  </a:solidFill>
                  <a:latin typeface="Gulim" pitchFamily="34" charset="-127"/>
                  <a:ea typeface="Gulim" pitchFamily="34" charset="-127"/>
                </a:defRPr>
              </a:lvl3pPr>
              <a:lvl4pPr marL="1600200" indent="-228600">
                <a:defRPr>
                  <a:solidFill>
                    <a:schemeClr val="tx1"/>
                  </a:solidFill>
                  <a:latin typeface="Gulim" pitchFamily="34" charset="-127"/>
                  <a:ea typeface="Gulim" pitchFamily="34" charset="-127"/>
                </a:defRPr>
              </a:lvl4pPr>
              <a:lvl5pPr marL="2057400" indent="-228600">
                <a:defRPr>
                  <a:solidFill>
                    <a:schemeClr val="tx1"/>
                  </a:solidFill>
                  <a:latin typeface="Gulim" pitchFamily="34" charset="-127"/>
                  <a:ea typeface="Gulim" pitchFamily="34" charset="-127"/>
                </a:defRPr>
              </a:lvl5pPr>
              <a:lvl6pPr marL="2514600" indent="-228600" eaLnBrk="0" fontAlgn="base"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hangingPunct="0">
                <a:spcBef>
                  <a:spcPct val="0"/>
                </a:spcBef>
                <a:spcAft>
                  <a:spcPct val="0"/>
                </a:spcAft>
                <a:defRPr>
                  <a:solidFill>
                    <a:schemeClr val="tx1"/>
                  </a:solidFill>
                  <a:latin typeface="Gulim" pitchFamily="34" charset="-127"/>
                  <a:ea typeface="Gulim" pitchFamily="34" charset="-127"/>
                </a:defRPr>
              </a:lvl9pPr>
            </a:lstStyle>
            <a:p>
              <a:pPr lvl="0" algn="ctr" fontAlgn="base" latinLnBrk="1">
                <a:lnSpc>
                  <a:spcPct val="90000"/>
                </a:lnSpc>
                <a:spcBef>
                  <a:spcPct val="50000"/>
                </a:spcBef>
                <a:spcAft>
                  <a:spcPct val="0"/>
                </a:spcAft>
                <a:defRPr/>
              </a:pPr>
              <a:r>
                <a:rPr lang="zh-CN" altLang="en-US" sz="2400" b="1" kern="0" dirty="0">
                  <a:solidFill>
                    <a:srgbClr val="000099"/>
                  </a:solidFill>
                  <a:latin typeface="宋体" pitchFamily="2" charset="-122"/>
                  <a:ea typeface="宋体" pitchFamily="2" charset="-122"/>
                  <a:cs typeface="楷体_GB2312" pitchFamily="1" charset="-122"/>
                </a:rPr>
                <a:t>图形显示设备</a:t>
              </a:r>
              <a:endParaRPr kumimoji="0" lang="en-US" altLang="zh-CN" sz="2400" b="1" i="0" u="none" strike="noStrike" kern="0" cap="none" spc="0" normalizeH="0" baseline="0" noProof="0" dirty="0" smtClean="0">
                <a:ln>
                  <a:noFill/>
                </a:ln>
                <a:solidFill>
                  <a:srgbClr val="000099"/>
                </a:solidFill>
                <a:effectLst/>
                <a:uLnTx/>
                <a:uFillTx/>
                <a:latin typeface="宋体" pitchFamily="2" charset="-122"/>
                <a:ea typeface="宋体" pitchFamily="2" charset="-122"/>
                <a:cs typeface="楷体_GB2312" pitchFamily="1" charset="-122"/>
              </a:endParaRPr>
            </a:p>
          </p:txBody>
        </p:sp>
        <p:sp>
          <p:nvSpPr>
            <p:cNvPr id="18" name="Oval 41"/>
            <p:cNvSpPr>
              <a:spLocks noChangeArrowheads="1"/>
            </p:cNvSpPr>
            <p:nvPr/>
          </p:nvSpPr>
          <p:spPr bwMode="auto">
            <a:xfrm>
              <a:off x="3139618" y="2699248"/>
              <a:ext cx="2931795" cy="2739840"/>
            </a:xfrm>
            <a:prstGeom prst="ellipse">
              <a:avLst/>
            </a:prstGeom>
            <a:noFill/>
            <a:ln w="57150">
              <a:solidFill>
                <a:srgbClr val="B2B2B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Gulim" pitchFamily="34" charset="-127"/>
                  <a:ea typeface="Gulim" pitchFamily="34" charset="-127"/>
                </a:defRPr>
              </a:lvl1pPr>
              <a:lvl2pPr marL="742950" indent="-285750">
                <a:defRPr>
                  <a:solidFill>
                    <a:schemeClr val="tx1"/>
                  </a:solidFill>
                  <a:latin typeface="Gulim" pitchFamily="34" charset="-127"/>
                  <a:ea typeface="Gulim" pitchFamily="34" charset="-127"/>
                </a:defRPr>
              </a:lvl2pPr>
              <a:lvl3pPr marL="1143000" indent="-228600">
                <a:defRPr>
                  <a:solidFill>
                    <a:schemeClr val="tx1"/>
                  </a:solidFill>
                  <a:latin typeface="Gulim" pitchFamily="34" charset="-127"/>
                  <a:ea typeface="Gulim" pitchFamily="34" charset="-127"/>
                </a:defRPr>
              </a:lvl3pPr>
              <a:lvl4pPr marL="1600200" indent="-228600">
                <a:defRPr>
                  <a:solidFill>
                    <a:schemeClr val="tx1"/>
                  </a:solidFill>
                  <a:latin typeface="Gulim" pitchFamily="34" charset="-127"/>
                  <a:ea typeface="Gulim" pitchFamily="34" charset="-127"/>
                </a:defRPr>
              </a:lvl4pPr>
              <a:lvl5pPr marL="2057400" indent="-228600">
                <a:defRPr>
                  <a:solidFill>
                    <a:schemeClr val="tx1"/>
                  </a:solidFill>
                  <a:latin typeface="Gulim" pitchFamily="34" charset="-127"/>
                  <a:ea typeface="Gulim" pitchFamily="34" charset="-127"/>
                </a:defRPr>
              </a:lvl5pPr>
              <a:lvl6pPr marL="2514600" indent="-228600" eaLnBrk="0" fontAlgn="base"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hangingPunct="0">
                <a:spcBef>
                  <a:spcPct val="0"/>
                </a:spcBef>
                <a:spcAft>
                  <a:spcPct val="0"/>
                </a:spcAft>
                <a:defRPr>
                  <a:solidFill>
                    <a:schemeClr val="tx1"/>
                  </a:solidFill>
                  <a:latin typeface="Gulim" pitchFamily="34" charset="-127"/>
                  <a:ea typeface="Gulim" pitchFamily="34" charset="-127"/>
                </a:defRPr>
              </a:lvl9pPr>
            </a:lstStyle>
            <a:p>
              <a:pPr marL="0" marR="0" lvl="0" indent="0" defTabSz="914400" eaLnBrk="1" fontAlgn="base" latinLnBrk="1"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宋体" pitchFamily="2" charset="-122"/>
                <a:ea typeface="宋体" pitchFamily="2" charset="-122"/>
              </a:endParaRPr>
            </a:p>
          </p:txBody>
        </p:sp>
        <p:grpSp>
          <p:nvGrpSpPr>
            <p:cNvPr id="19" name="Group 42"/>
            <p:cNvGrpSpPr>
              <a:grpSpLocks/>
            </p:cNvGrpSpPr>
            <p:nvPr/>
          </p:nvGrpSpPr>
          <p:grpSpPr bwMode="auto">
            <a:xfrm>
              <a:off x="3497408" y="3267148"/>
              <a:ext cx="2091162" cy="1577148"/>
              <a:chOff x="768" y="828"/>
              <a:chExt cx="1584" cy="1277"/>
            </a:xfrm>
          </p:grpSpPr>
          <p:sp>
            <p:nvSpPr>
              <p:cNvPr id="21" name="Oval 43"/>
              <p:cNvSpPr>
                <a:spLocks noChangeArrowheads="1"/>
              </p:cNvSpPr>
              <p:nvPr/>
            </p:nvSpPr>
            <p:spPr bwMode="gray">
              <a:xfrm>
                <a:off x="768" y="1256"/>
                <a:ext cx="197" cy="419"/>
              </a:xfrm>
              <a:prstGeom prst="ellipse">
                <a:avLst/>
              </a:prstGeom>
              <a:gradFill rotWithShape="1">
                <a:gsLst>
                  <a:gs pos="0">
                    <a:srgbClr val="BBE0E3">
                      <a:gamma/>
                      <a:tint val="0"/>
                      <a:invGamma/>
                    </a:srgbClr>
                  </a:gs>
                  <a:gs pos="50000">
                    <a:srgbClr val="BBE0E3"/>
                  </a:gs>
                  <a:gs pos="100000">
                    <a:srgbClr val="BBE0E3">
                      <a:gamma/>
                      <a:tint val="0"/>
                      <a:invGamma/>
                    </a:srgbClr>
                  </a:gs>
                </a:gsLst>
                <a:lin ang="2700000" scaled="1"/>
              </a:gradFill>
              <a:ln>
                <a:noFill/>
              </a:ln>
              <a:effectLst/>
              <a:extLst/>
            </p:spPr>
            <p:txBody>
              <a:bodyPr wrap="none" anchor="ctr">
                <a:spAutoFit/>
              </a:bodyPr>
              <a:lstStyle/>
              <a:p>
                <a:pPr marL="0" marR="0" lvl="0" indent="0" defTabSz="914400" eaLnBrk="1" fontAlgn="base" latinLnBrk="1"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宋体" pitchFamily="2" charset="-122"/>
                </a:endParaRPr>
              </a:p>
            </p:txBody>
          </p:sp>
          <p:sp>
            <p:nvSpPr>
              <p:cNvPr id="22" name="Oval 44"/>
              <p:cNvSpPr>
                <a:spLocks noChangeArrowheads="1"/>
              </p:cNvSpPr>
              <p:nvPr/>
            </p:nvSpPr>
            <p:spPr bwMode="gray">
              <a:xfrm>
                <a:off x="879" y="1255"/>
                <a:ext cx="1461" cy="420"/>
              </a:xfrm>
              <a:prstGeom prst="ellipse">
                <a:avLst/>
              </a:prstGeom>
              <a:gradFill rotWithShape="1">
                <a:gsLst>
                  <a:gs pos="0">
                    <a:srgbClr val="BBE0E3">
                      <a:gamma/>
                      <a:shade val="54118"/>
                      <a:invGamma/>
                    </a:srgbClr>
                  </a:gs>
                  <a:gs pos="50000">
                    <a:srgbClr val="BBE0E3"/>
                  </a:gs>
                  <a:gs pos="100000">
                    <a:srgbClr val="BBE0E3">
                      <a:gamma/>
                      <a:shade val="54118"/>
                      <a:invGamma/>
                    </a:srgbClr>
                  </a:gs>
                </a:gsLst>
                <a:lin ang="18900000" scaled="1"/>
              </a:gradFill>
              <a:ln>
                <a:noFill/>
              </a:ln>
              <a:effectLst/>
              <a:extLst/>
            </p:spPr>
            <p:txBody>
              <a:bodyPr anchor="ctr">
                <a:spAutoFit/>
              </a:bodyPr>
              <a:lstStyle/>
              <a:p>
                <a:pPr marL="0" marR="0" lvl="0" indent="0" defTabSz="914400" eaLnBrk="1" fontAlgn="base" latinLnBrk="1"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宋体" pitchFamily="2" charset="-122"/>
                </a:endParaRPr>
              </a:p>
            </p:txBody>
          </p:sp>
          <p:sp>
            <p:nvSpPr>
              <p:cNvPr id="23" name="Oval 45"/>
              <p:cNvSpPr>
                <a:spLocks noChangeArrowheads="1"/>
              </p:cNvSpPr>
              <p:nvPr/>
            </p:nvSpPr>
            <p:spPr bwMode="gray">
              <a:xfrm>
                <a:off x="891" y="1240"/>
                <a:ext cx="1461" cy="420"/>
              </a:xfrm>
              <a:prstGeom prst="ellipse">
                <a:avLst/>
              </a:prstGeom>
              <a:gradFill rotWithShape="1">
                <a:gsLst>
                  <a:gs pos="0">
                    <a:srgbClr val="BBE0E3">
                      <a:gamma/>
                      <a:shade val="63529"/>
                      <a:invGamma/>
                    </a:srgbClr>
                  </a:gs>
                  <a:gs pos="100000">
                    <a:srgbClr val="BBE0E3">
                      <a:alpha val="0"/>
                    </a:srgbClr>
                  </a:gs>
                </a:gsLst>
                <a:lin ang="2700000" scaled="1"/>
              </a:gradFill>
              <a:ln>
                <a:noFill/>
              </a:ln>
              <a:effectLst/>
              <a:extLst/>
            </p:spPr>
            <p:txBody>
              <a:bodyPr anchor="ctr">
                <a:spAutoFit/>
              </a:bodyPr>
              <a:lstStyle/>
              <a:p>
                <a:pPr marL="0" marR="0" lvl="0" indent="0" defTabSz="914400" eaLnBrk="1" fontAlgn="base" latinLnBrk="1"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宋体" pitchFamily="2" charset="-122"/>
                </a:endParaRPr>
              </a:p>
            </p:txBody>
          </p:sp>
          <p:sp>
            <p:nvSpPr>
              <p:cNvPr id="24" name="Oval 46"/>
              <p:cNvSpPr>
                <a:spLocks noChangeArrowheads="1"/>
              </p:cNvSpPr>
              <p:nvPr/>
            </p:nvSpPr>
            <p:spPr bwMode="gray">
              <a:xfrm>
                <a:off x="951" y="1255"/>
                <a:ext cx="1317" cy="419"/>
              </a:xfrm>
              <a:prstGeom prst="ellipse">
                <a:avLst/>
              </a:prstGeom>
              <a:solidFill>
                <a:srgbClr val="000000"/>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defRPr>
                    <a:solidFill>
                      <a:schemeClr val="tx1"/>
                    </a:solidFill>
                    <a:latin typeface="Gulim" pitchFamily="34" charset="-127"/>
                    <a:ea typeface="Gulim" pitchFamily="34" charset="-127"/>
                  </a:defRPr>
                </a:lvl1pPr>
                <a:lvl2pPr marL="742950" indent="-285750">
                  <a:defRPr>
                    <a:solidFill>
                      <a:schemeClr val="tx1"/>
                    </a:solidFill>
                    <a:latin typeface="Gulim" pitchFamily="34" charset="-127"/>
                    <a:ea typeface="Gulim" pitchFamily="34" charset="-127"/>
                  </a:defRPr>
                </a:lvl2pPr>
                <a:lvl3pPr marL="1143000" indent="-228600">
                  <a:defRPr>
                    <a:solidFill>
                      <a:schemeClr val="tx1"/>
                    </a:solidFill>
                    <a:latin typeface="Gulim" pitchFamily="34" charset="-127"/>
                    <a:ea typeface="Gulim" pitchFamily="34" charset="-127"/>
                  </a:defRPr>
                </a:lvl3pPr>
                <a:lvl4pPr marL="1600200" indent="-228600">
                  <a:defRPr>
                    <a:solidFill>
                      <a:schemeClr val="tx1"/>
                    </a:solidFill>
                    <a:latin typeface="Gulim" pitchFamily="34" charset="-127"/>
                    <a:ea typeface="Gulim" pitchFamily="34" charset="-127"/>
                  </a:defRPr>
                </a:lvl4pPr>
                <a:lvl5pPr marL="2057400" indent="-228600">
                  <a:defRPr>
                    <a:solidFill>
                      <a:schemeClr val="tx1"/>
                    </a:solidFill>
                    <a:latin typeface="Gulim" pitchFamily="34" charset="-127"/>
                    <a:ea typeface="Gulim" pitchFamily="34" charset="-127"/>
                  </a:defRPr>
                </a:lvl5pPr>
                <a:lvl6pPr marL="2514600" indent="-228600" eaLnBrk="0" fontAlgn="base"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hangingPunct="0">
                  <a:spcBef>
                    <a:spcPct val="0"/>
                  </a:spcBef>
                  <a:spcAft>
                    <a:spcPct val="0"/>
                  </a:spcAft>
                  <a:defRPr>
                    <a:solidFill>
                      <a:schemeClr val="tx1"/>
                    </a:solidFill>
                    <a:latin typeface="Gulim" pitchFamily="34" charset="-127"/>
                    <a:ea typeface="Gulim" pitchFamily="34" charset="-127"/>
                  </a:defRPr>
                </a:lvl9pPr>
              </a:lstStyle>
              <a:p>
                <a:pPr marL="0" marR="0" lvl="0" indent="0" defTabSz="914400" eaLnBrk="1" fontAlgn="base" latinLnBrk="1"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宋体" pitchFamily="2" charset="-122"/>
                  <a:ea typeface="宋体" pitchFamily="2" charset="-122"/>
                </a:endParaRPr>
              </a:p>
            </p:txBody>
          </p:sp>
          <p:sp>
            <p:nvSpPr>
              <p:cNvPr id="25" name="Oval 47"/>
              <p:cNvSpPr>
                <a:spLocks noChangeArrowheads="1"/>
              </p:cNvSpPr>
              <p:nvPr/>
            </p:nvSpPr>
            <p:spPr bwMode="gray">
              <a:xfrm>
                <a:off x="972" y="828"/>
                <a:ext cx="1276" cy="127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Gulim" pitchFamily="34" charset="-127"/>
                    <a:ea typeface="Gulim" pitchFamily="34" charset="-127"/>
                  </a:defRPr>
                </a:lvl1pPr>
                <a:lvl2pPr marL="742950" indent="-285750">
                  <a:defRPr>
                    <a:solidFill>
                      <a:schemeClr val="tx1"/>
                    </a:solidFill>
                    <a:latin typeface="Gulim" pitchFamily="34" charset="-127"/>
                    <a:ea typeface="Gulim" pitchFamily="34" charset="-127"/>
                  </a:defRPr>
                </a:lvl2pPr>
                <a:lvl3pPr marL="1143000" indent="-228600">
                  <a:defRPr>
                    <a:solidFill>
                      <a:schemeClr val="tx1"/>
                    </a:solidFill>
                    <a:latin typeface="Gulim" pitchFamily="34" charset="-127"/>
                    <a:ea typeface="Gulim" pitchFamily="34" charset="-127"/>
                  </a:defRPr>
                </a:lvl3pPr>
                <a:lvl4pPr marL="1600200" indent="-228600">
                  <a:defRPr>
                    <a:solidFill>
                      <a:schemeClr val="tx1"/>
                    </a:solidFill>
                    <a:latin typeface="Gulim" pitchFamily="34" charset="-127"/>
                    <a:ea typeface="Gulim" pitchFamily="34" charset="-127"/>
                  </a:defRPr>
                </a:lvl4pPr>
                <a:lvl5pPr marL="2057400" indent="-228600">
                  <a:defRPr>
                    <a:solidFill>
                      <a:schemeClr val="tx1"/>
                    </a:solidFill>
                    <a:latin typeface="Gulim" pitchFamily="34" charset="-127"/>
                    <a:ea typeface="Gulim" pitchFamily="34" charset="-127"/>
                  </a:defRPr>
                </a:lvl5pPr>
                <a:lvl6pPr marL="2514600" indent="-228600" eaLnBrk="0" fontAlgn="base"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hangingPunct="0">
                  <a:spcBef>
                    <a:spcPct val="0"/>
                  </a:spcBef>
                  <a:spcAft>
                    <a:spcPct val="0"/>
                  </a:spcAft>
                  <a:defRPr>
                    <a:solidFill>
                      <a:schemeClr val="tx1"/>
                    </a:solidFill>
                    <a:latin typeface="Gulim" pitchFamily="34" charset="-127"/>
                    <a:ea typeface="Gulim" pitchFamily="34" charset="-127"/>
                  </a:defRPr>
                </a:lvl9pPr>
              </a:lstStyle>
              <a:p>
                <a:pPr marL="0" marR="0" lvl="0" indent="0" defTabSz="914400" eaLnBrk="1" fontAlgn="base" latinLnBrk="1"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宋体" pitchFamily="2" charset="-122"/>
                  <a:ea typeface="宋体" pitchFamily="2" charset="-122"/>
                </a:endParaRPr>
              </a:p>
            </p:txBody>
          </p:sp>
          <p:sp>
            <p:nvSpPr>
              <p:cNvPr id="26" name="Oval 48"/>
              <p:cNvSpPr>
                <a:spLocks noChangeArrowheads="1"/>
              </p:cNvSpPr>
              <p:nvPr/>
            </p:nvSpPr>
            <p:spPr bwMode="gray">
              <a:xfrm>
                <a:off x="988" y="835"/>
                <a:ext cx="1246" cy="1246"/>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Gulim" pitchFamily="34" charset="-127"/>
                    <a:ea typeface="Gulim" pitchFamily="34" charset="-127"/>
                  </a:defRPr>
                </a:lvl1pPr>
                <a:lvl2pPr marL="742950" indent="-285750">
                  <a:defRPr>
                    <a:solidFill>
                      <a:schemeClr val="tx1"/>
                    </a:solidFill>
                    <a:latin typeface="Gulim" pitchFamily="34" charset="-127"/>
                    <a:ea typeface="Gulim" pitchFamily="34" charset="-127"/>
                  </a:defRPr>
                </a:lvl2pPr>
                <a:lvl3pPr marL="1143000" indent="-228600">
                  <a:defRPr>
                    <a:solidFill>
                      <a:schemeClr val="tx1"/>
                    </a:solidFill>
                    <a:latin typeface="Gulim" pitchFamily="34" charset="-127"/>
                    <a:ea typeface="Gulim" pitchFamily="34" charset="-127"/>
                  </a:defRPr>
                </a:lvl3pPr>
                <a:lvl4pPr marL="1600200" indent="-228600">
                  <a:defRPr>
                    <a:solidFill>
                      <a:schemeClr val="tx1"/>
                    </a:solidFill>
                    <a:latin typeface="Gulim" pitchFamily="34" charset="-127"/>
                    <a:ea typeface="Gulim" pitchFamily="34" charset="-127"/>
                  </a:defRPr>
                </a:lvl4pPr>
                <a:lvl5pPr marL="2057400" indent="-228600">
                  <a:defRPr>
                    <a:solidFill>
                      <a:schemeClr val="tx1"/>
                    </a:solidFill>
                    <a:latin typeface="Gulim" pitchFamily="34" charset="-127"/>
                    <a:ea typeface="Gulim" pitchFamily="34" charset="-127"/>
                  </a:defRPr>
                </a:lvl5pPr>
                <a:lvl6pPr marL="2514600" indent="-228600" eaLnBrk="0" fontAlgn="base"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hangingPunct="0">
                  <a:spcBef>
                    <a:spcPct val="0"/>
                  </a:spcBef>
                  <a:spcAft>
                    <a:spcPct val="0"/>
                  </a:spcAft>
                  <a:defRPr>
                    <a:solidFill>
                      <a:schemeClr val="tx1"/>
                    </a:solidFill>
                    <a:latin typeface="Gulim" pitchFamily="34" charset="-127"/>
                    <a:ea typeface="Gulim" pitchFamily="34" charset="-127"/>
                  </a:defRPr>
                </a:lvl9pPr>
              </a:lstStyle>
              <a:p>
                <a:pPr marL="0" marR="0" lvl="0" indent="0" defTabSz="914400" eaLnBrk="1" fontAlgn="base" latinLnBrk="1"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宋体" pitchFamily="2" charset="-122"/>
                  <a:ea typeface="宋体" pitchFamily="2" charset="-122"/>
                </a:endParaRPr>
              </a:p>
            </p:txBody>
          </p:sp>
          <p:sp>
            <p:nvSpPr>
              <p:cNvPr id="27" name="Oval 49"/>
              <p:cNvSpPr>
                <a:spLocks noChangeArrowheads="1"/>
              </p:cNvSpPr>
              <p:nvPr/>
            </p:nvSpPr>
            <p:spPr bwMode="gray">
              <a:xfrm>
                <a:off x="1002" y="847"/>
                <a:ext cx="1184" cy="1164"/>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Gulim" pitchFamily="34" charset="-127"/>
                    <a:ea typeface="Gulim" pitchFamily="34" charset="-127"/>
                  </a:defRPr>
                </a:lvl1pPr>
                <a:lvl2pPr marL="742950" indent="-285750">
                  <a:defRPr>
                    <a:solidFill>
                      <a:schemeClr val="tx1"/>
                    </a:solidFill>
                    <a:latin typeface="Gulim" pitchFamily="34" charset="-127"/>
                    <a:ea typeface="Gulim" pitchFamily="34" charset="-127"/>
                  </a:defRPr>
                </a:lvl2pPr>
                <a:lvl3pPr marL="1143000" indent="-228600">
                  <a:defRPr>
                    <a:solidFill>
                      <a:schemeClr val="tx1"/>
                    </a:solidFill>
                    <a:latin typeface="Gulim" pitchFamily="34" charset="-127"/>
                    <a:ea typeface="Gulim" pitchFamily="34" charset="-127"/>
                  </a:defRPr>
                </a:lvl3pPr>
                <a:lvl4pPr marL="1600200" indent="-228600">
                  <a:defRPr>
                    <a:solidFill>
                      <a:schemeClr val="tx1"/>
                    </a:solidFill>
                    <a:latin typeface="Gulim" pitchFamily="34" charset="-127"/>
                    <a:ea typeface="Gulim" pitchFamily="34" charset="-127"/>
                  </a:defRPr>
                </a:lvl4pPr>
                <a:lvl5pPr marL="2057400" indent="-228600">
                  <a:defRPr>
                    <a:solidFill>
                      <a:schemeClr val="tx1"/>
                    </a:solidFill>
                    <a:latin typeface="Gulim" pitchFamily="34" charset="-127"/>
                    <a:ea typeface="Gulim" pitchFamily="34" charset="-127"/>
                  </a:defRPr>
                </a:lvl5pPr>
                <a:lvl6pPr marL="2514600" indent="-228600" eaLnBrk="0" fontAlgn="base"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hangingPunct="0">
                  <a:spcBef>
                    <a:spcPct val="0"/>
                  </a:spcBef>
                  <a:spcAft>
                    <a:spcPct val="0"/>
                  </a:spcAft>
                  <a:defRPr>
                    <a:solidFill>
                      <a:schemeClr val="tx1"/>
                    </a:solidFill>
                    <a:latin typeface="Gulim" pitchFamily="34" charset="-127"/>
                    <a:ea typeface="Gulim" pitchFamily="34" charset="-127"/>
                  </a:defRPr>
                </a:lvl9pPr>
              </a:lstStyle>
              <a:p>
                <a:pPr marL="0" marR="0" lvl="0" indent="0" defTabSz="914400" eaLnBrk="1" fontAlgn="base" latinLnBrk="1"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宋体" pitchFamily="2" charset="-122"/>
                  <a:ea typeface="宋体" pitchFamily="2" charset="-122"/>
                </a:endParaRPr>
              </a:p>
            </p:txBody>
          </p:sp>
          <p:sp>
            <p:nvSpPr>
              <p:cNvPr id="28" name="Oval 50"/>
              <p:cNvSpPr>
                <a:spLocks noChangeArrowheads="1"/>
              </p:cNvSpPr>
              <p:nvPr/>
            </p:nvSpPr>
            <p:spPr bwMode="gray">
              <a:xfrm>
                <a:off x="1071" y="880"/>
                <a:ext cx="1053" cy="945"/>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Gulim" pitchFamily="34" charset="-127"/>
                    <a:ea typeface="Gulim" pitchFamily="34" charset="-127"/>
                  </a:defRPr>
                </a:lvl1pPr>
                <a:lvl2pPr marL="742950" indent="-285750">
                  <a:defRPr>
                    <a:solidFill>
                      <a:schemeClr val="tx1"/>
                    </a:solidFill>
                    <a:latin typeface="Gulim" pitchFamily="34" charset="-127"/>
                    <a:ea typeface="Gulim" pitchFamily="34" charset="-127"/>
                  </a:defRPr>
                </a:lvl2pPr>
                <a:lvl3pPr marL="1143000" indent="-228600">
                  <a:defRPr>
                    <a:solidFill>
                      <a:schemeClr val="tx1"/>
                    </a:solidFill>
                    <a:latin typeface="Gulim" pitchFamily="34" charset="-127"/>
                    <a:ea typeface="Gulim" pitchFamily="34" charset="-127"/>
                  </a:defRPr>
                </a:lvl3pPr>
                <a:lvl4pPr marL="1600200" indent="-228600">
                  <a:defRPr>
                    <a:solidFill>
                      <a:schemeClr val="tx1"/>
                    </a:solidFill>
                    <a:latin typeface="Gulim" pitchFamily="34" charset="-127"/>
                    <a:ea typeface="Gulim" pitchFamily="34" charset="-127"/>
                  </a:defRPr>
                </a:lvl4pPr>
                <a:lvl5pPr marL="2057400" indent="-228600">
                  <a:defRPr>
                    <a:solidFill>
                      <a:schemeClr val="tx1"/>
                    </a:solidFill>
                    <a:latin typeface="Gulim" pitchFamily="34" charset="-127"/>
                    <a:ea typeface="Gulim" pitchFamily="34" charset="-127"/>
                  </a:defRPr>
                </a:lvl5pPr>
                <a:lvl6pPr marL="2514600" indent="-228600" eaLnBrk="0" fontAlgn="base"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hangingPunct="0">
                  <a:spcBef>
                    <a:spcPct val="0"/>
                  </a:spcBef>
                  <a:spcAft>
                    <a:spcPct val="0"/>
                  </a:spcAft>
                  <a:defRPr>
                    <a:solidFill>
                      <a:schemeClr val="tx1"/>
                    </a:solidFill>
                    <a:latin typeface="Gulim" pitchFamily="34" charset="-127"/>
                    <a:ea typeface="Gulim" pitchFamily="34" charset="-127"/>
                  </a:defRPr>
                </a:lvl9pPr>
              </a:lstStyle>
              <a:p>
                <a:pPr marL="0" marR="0" lvl="0" indent="0" defTabSz="914400" eaLnBrk="1" fontAlgn="base" latinLnBrk="1"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宋体" pitchFamily="2" charset="-122"/>
                  <a:ea typeface="宋体" pitchFamily="2" charset="-122"/>
                </a:endParaRPr>
              </a:p>
            </p:txBody>
          </p:sp>
        </p:grpSp>
        <p:sp>
          <p:nvSpPr>
            <p:cNvPr id="20" name="Text Box 98"/>
            <p:cNvSpPr txBox="1">
              <a:spLocks noChangeArrowheads="1"/>
            </p:cNvSpPr>
            <p:nvPr/>
          </p:nvSpPr>
          <p:spPr bwMode="gray">
            <a:xfrm>
              <a:off x="3641567" y="3562962"/>
              <a:ext cx="198695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ulim" pitchFamily="34" charset="-127"/>
                  <a:ea typeface="Gulim" pitchFamily="34" charset="-127"/>
                </a:defRPr>
              </a:lvl1pPr>
              <a:lvl2pPr marL="742950" indent="-285750">
                <a:defRPr>
                  <a:solidFill>
                    <a:schemeClr val="tx1"/>
                  </a:solidFill>
                  <a:latin typeface="Gulim" pitchFamily="34" charset="-127"/>
                  <a:ea typeface="Gulim" pitchFamily="34" charset="-127"/>
                </a:defRPr>
              </a:lvl2pPr>
              <a:lvl3pPr marL="1143000" indent="-228600">
                <a:defRPr>
                  <a:solidFill>
                    <a:schemeClr val="tx1"/>
                  </a:solidFill>
                  <a:latin typeface="Gulim" pitchFamily="34" charset="-127"/>
                  <a:ea typeface="Gulim" pitchFamily="34" charset="-127"/>
                </a:defRPr>
              </a:lvl3pPr>
              <a:lvl4pPr marL="1600200" indent="-228600">
                <a:defRPr>
                  <a:solidFill>
                    <a:schemeClr val="tx1"/>
                  </a:solidFill>
                  <a:latin typeface="Gulim" pitchFamily="34" charset="-127"/>
                  <a:ea typeface="Gulim" pitchFamily="34" charset="-127"/>
                </a:defRPr>
              </a:lvl4pPr>
              <a:lvl5pPr marL="2057400" indent="-228600">
                <a:defRPr>
                  <a:solidFill>
                    <a:schemeClr val="tx1"/>
                  </a:solidFill>
                  <a:latin typeface="Gulim" pitchFamily="34" charset="-127"/>
                  <a:ea typeface="Gulim" pitchFamily="34" charset="-127"/>
                </a:defRPr>
              </a:lvl5pPr>
              <a:lvl6pPr marL="2514600" indent="-228600" eaLnBrk="0" fontAlgn="base"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hangingPunct="0">
                <a:spcBef>
                  <a:spcPct val="0"/>
                </a:spcBef>
                <a:spcAft>
                  <a:spcPct val="0"/>
                </a:spcAft>
                <a:defRPr>
                  <a:solidFill>
                    <a:schemeClr val="tx1"/>
                  </a:solidFill>
                  <a:latin typeface="Gulim" pitchFamily="34" charset="-127"/>
                  <a:ea typeface="Gulim" pitchFamily="34" charset="-127"/>
                </a:defRPr>
              </a:lvl9pPr>
            </a:lstStyle>
            <a:p>
              <a:pPr marL="0" marR="0" lvl="0" indent="0" algn="ctr" defTabSz="914400" eaLnBrk="1" fontAlgn="base" latinLnBrk="1" hangingPunct="1">
                <a:lnSpc>
                  <a:spcPct val="100000"/>
                </a:lnSpc>
                <a:spcBef>
                  <a:spcPct val="0"/>
                </a:spcBef>
                <a:spcAft>
                  <a:spcPct val="0"/>
                </a:spcAft>
                <a:buClrTx/>
                <a:buSzTx/>
                <a:buFontTx/>
                <a:buNone/>
                <a:tabLst/>
                <a:defRPr/>
              </a:pPr>
              <a:r>
                <a:rPr kumimoji="0" lang="zh-CN" altLang="en-US" sz="2800" b="1" i="0" u="none" strike="noStrike" kern="0" cap="none" spc="0" normalizeH="0" baseline="0" noProof="0" dirty="0" smtClean="0">
                  <a:ln>
                    <a:noFill/>
                  </a:ln>
                  <a:effectLst/>
                  <a:uLnTx/>
                  <a:uFillTx/>
                  <a:latin typeface="宋体" pitchFamily="2" charset="-122"/>
                  <a:ea typeface="宋体" pitchFamily="2" charset="-122"/>
                  <a:cs typeface="楷体_GB2312" pitchFamily="1" charset="-122"/>
                </a:rPr>
                <a:t>输出设备</a:t>
              </a:r>
              <a:endParaRPr kumimoji="0" lang="en-US" altLang="zh-CN" sz="2800" b="1" i="0" u="none" strike="noStrike" kern="0" cap="none" spc="0" normalizeH="0" baseline="0" noProof="0" dirty="0" smtClean="0">
                <a:ln>
                  <a:noFill/>
                </a:ln>
                <a:effectLst/>
                <a:uLnTx/>
                <a:uFillTx/>
                <a:latin typeface="宋体" pitchFamily="2" charset="-122"/>
                <a:ea typeface="宋体" pitchFamily="2" charset="-122"/>
                <a:cs typeface="楷体_GB2312" pitchFamily="1" charset="-122"/>
              </a:endParaRPr>
            </a:p>
            <a:p>
              <a:pPr marL="0" marR="0" lvl="0" indent="0" algn="ctr" defTabSz="914400" eaLnBrk="1" fontAlgn="base" latinLnBrk="1" hangingPunct="1">
                <a:lnSpc>
                  <a:spcPct val="100000"/>
                </a:lnSpc>
                <a:spcBef>
                  <a:spcPct val="0"/>
                </a:spcBef>
                <a:spcAft>
                  <a:spcPct val="0"/>
                </a:spcAft>
                <a:buClrTx/>
                <a:buSzTx/>
                <a:buFontTx/>
                <a:buNone/>
                <a:tabLst/>
                <a:defRPr/>
              </a:pPr>
              <a:r>
                <a:rPr kumimoji="0" lang="zh-CN" altLang="en-US" sz="2800" b="1" i="0" u="none" strike="noStrike" kern="0" cap="none" spc="0" normalizeH="0" baseline="0" noProof="0" dirty="0" smtClean="0">
                  <a:ln>
                    <a:noFill/>
                  </a:ln>
                  <a:effectLst/>
                  <a:uLnTx/>
                  <a:uFillTx/>
                  <a:latin typeface="宋体" pitchFamily="2" charset="-122"/>
                  <a:ea typeface="宋体" pitchFamily="2" charset="-122"/>
                  <a:cs typeface="楷体_GB2312" pitchFamily="1" charset="-122"/>
                </a:rPr>
                <a:t>（</a:t>
              </a:r>
              <a:r>
                <a:rPr kumimoji="0" lang="en-US" altLang="zh-CN" sz="2800" b="1" i="0" u="none" strike="noStrike" kern="0" cap="none" spc="0" normalizeH="0" baseline="0" noProof="0" dirty="0" smtClean="0">
                  <a:ln>
                    <a:noFill/>
                  </a:ln>
                  <a:effectLst/>
                  <a:uLnTx/>
                  <a:uFillTx/>
                  <a:latin typeface="宋体" pitchFamily="2" charset="-122"/>
                  <a:ea typeface="宋体" pitchFamily="2" charset="-122"/>
                  <a:cs typeface="楷体_GB2312" pitchFamily="1" charset="-122"/>
                </a:rPr>
                <a:t>3</a:t>
              </a:r>
              <a:r>
                <a:rPr kumimoji="0" lang="zh-CN" altLang="en-US" sz="2800" b="1" i="0" u="none" strike="noStrike" kern="0" cap="none" spc="0" normalizeH="0" baseline="0" noProof="0" dirty="0" smtClean="0">
                  <a:ln>
                    <a:noFill/>
                  </a:ln>
                  <a:effectLst/>
                  <a:uLnTx/>
                  <a:uFillTx/>
                  <a:latin typeface="宋体" pitchFamily="2" charset="-122"/>
                  <a:ea typeface="宋体" pitchFamily="2" charset="-122"/>
                  <a:cs typeface="楷体_GB2312" pitchFamily="1" charset="-122"/>
                </a:rPr>
                <a:t>种）</a:t>
              </a:r>
              <a:endParaRPr kumimoji="0" lang="en-US" altLang="zh-CN" sz="2800" b="1" i="0" u="none" strike="noStrike" kern="0" cap="none" spc="0" normalizeH="0" baseline="0" noProof="0" dirty="0" smtClean="0">
                <a:ln>
                  <a:noFill/>
                </a:ln>
                <a:effectLst/>
                <a:uLnTx/>
                <a:uFillTx/>
                <a:latin typeface="宋体" pitchFamily="2" charset="-122"/>
                <a:ea typeface="宋体" pitchFamily="2" charset="-122"/>
                <a:cs typeface="楷体_GB2312" pitchFamily="1" charset="-122"/>
              </a:endParaRPr>
            </a:p>
          </p:txBody>
        </p:sp>
        <p:grpSp>
          <p:nvGrpSpPr>
            <p:cNvPr id="39" name="Group 17"/>
            <p:cNvGrpSpPr>
              <a:grpSpLocks/>
            </p:cNvGrpSpPr>
            <p:nvPr/>
          </p:nvGrpSpPr>
          <p:grpSpPr bwMode="auto">
            <a:xfrm>
              <a:off x="1108038" y="4299865"/>
              <a:ext cx="1531371" cy="931735"/>
              <a:chOff x="3813" y="2166"/>
              <a:chExt cx="1484" cy="176"/>
            </a:xfrm>
          </p:grpSpPr>
          <p:sp>
            <p:nvSpPr>
              <p:cNvPr id="40" name="AutoShape 18"/>
              <p:cNvSpPr>
                <a:spLocks noChangeArrowheads="1"/>
              </p:cNvSpPr>
              <p:nvPr/>
            </p:nvSpPr>
            <p:spPr bwMode="ltGray">
              <a:xfrm>
                <a:off x="3813" y="2166"/>
                <a:ext cx="1484" cy="176"/>
              </a:xfrm>
              <a:prstGeom prst="roundRect">
                <a:avLst>
                  <a:gd name="adj" fmla="val 16667"/>
                </a:avLst>
              </a:prstGeom>
              <a:solidFill>
                <a:srgbClr val="99CC00"/>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anchor="ctr"/>
              <a:lstStyle>
                <a:lvl1pPr>
                  <a:defRPr>
                    <a:solidFill>
                      <a:schemeClr val="tx1"/>
                    </a:solidFill>
                    <a:latin typeface="Gulim" pitchFamily="34" charset="-127"/>
                    <a:ea typeface="Gulim" pitchFamily="34" charset="-127"/>
                  </a:defRPr>
                </a:lvl1pPr>
                <a:lvl2pPr marL="742950" indent="-285750">
                  <a:defRPr>
                    <a:solidFill>
                      <a:schemeClr val="tx1"/>
                    </a:solidFill>
                    <a:latin typeface="Gulim" pitchFamily="34" charset="-127"/>
                    <a:ea typeface="Gulim" pitchFamily="34" charset="-127"/>
                  </a:defRPr>
                </a:lvl2pPr>
                <a:lvl3pPr marL="1143000" indent="-228600">
                  <a:defRPr>
                    <a:solidFill>
                      <a:schemeClr val="tx1"/>
                    </a:solidFill>
                    <a:latin typeface="Gulim" pitchFamily="34" charset="-127"/>
                    <a:ea typeface="Gulim" pitchFamily="34" charset="-127"/>
                  </a:defRPr>
                </a:lvl3pPr>
                <a:lvl4pPr marL="1600200" indent="-228600">
                  <a:defRPr>
                    <a:solidFill>
                      <a:schemeClr val="tx1"/>
                    </a:solidFill>
                    <a:latin typeface="Gulim" pitchFamily="34" charset="-127"/>
                    <a:ea typeface="Gulim" pitchFamily="34" charset="-127"/>
                  </a:defRPr>
                </a:lvl4pPr>
                <a:lvl5pPr marL="2057400" indent="-228600">
                  <a:defRPr>
                    <a:solidFill>
                      <a:schemeClr val="tx1"/>
                    </a:solidFill>
                    <a:latin typeface="Gulim" pitchFamily="34" charset="-127"/>
                    <a:ea typeface="Gulim" pitchFamily="34" charset="-127"/>
                  </a:defRPr>
                </a:lvl5pPr>
                <a:lvl6pPr marL="2514600" indent="-228600" eaLnBrk="0" fontAlgn="base"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hangingPunct="0">
                  <a:spcBef>
                    <a:spcPct val="0"/>
                  </a:spcBef>
                  <a:spcAft>
                    <a:spcPct val="0"/>
                  </a:spcAft>
                  <a:defRPr>
                    <a:solidFill>
                      <a:schemeClr val="tx1"/>
                    </a:solidFill>
                    <a:latin typeface="Gulim" pitchFamily="34" charset="-127"/>
                    <a:ea typeface="Gulim" pitchFamily="34" charset="-127"/>
                  </a:defRPr>
                </a:lvl9pPr>
              </a:lstStyle>
              <a:p>
                <a:pPr marL="0" marR="0" lvl="0" indent="0" defTabSz="914400" eaLnBrk="1" fontAlgn="base" latinLnBrk="1"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宋体" pitchFamily="2" charset="-122"/>
                  <a:ea typeface="宋体" pitchFamily="2" charset="-122"/>
                </a:endParaRPr>
              </a:p>
            </p:txBody>
          </p:sp>
          <p:sp>
            <p:nvSpPr>
              <p:cNvPr id="41" name="AutoShape 19"/>
              <p:cNvSpPr>
                <a:spLocks noChangeArrowheads="1"/>
              </p:cNvSpPr>
              <p:nvPr/>
            </p:nvSpPr>
            <p:spPr bwMode="ltGray">
              <a:xfrm>
                <a:off x="3813" y="2169"/>
                <a:ext cx="1484" cy="134"/>
              </a:xfrm>
              <a:prstGeom prst="roundRect">
                <a:avLst>
                  <a:gd name="adj" fmla="val 28356"/>
                </a:avLst>
              </a:prstGeom>
              <a:gradFill rotWithShape="1">
                <a:gsLst>
                  <a:gs pos="0">
                    <a:srgbClr val="FFFFFF">
                      <a:alpha val="70000"/>
                    </a:srgbClr>
                  </a:gs>
                  <a:gs pos="100000">
                    <a:srgbClr val="99CC00">
                      <a:alpha val="70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defRPr>
                    <a:solidFill>
                      <a:schemeClr val="tx1"/>
                    </a:solidFill>
                    <a:latin typeface="Gulim" pitchFamily="34" charset="-127"/>
                    <a:ea typeface="Gulim" pitchFamily="34" charset="-127"/>
                  </a:defRPr>
                </a:lvl1pPr>
                <a:lvl2pPr marL="742950" indent="-285750">
                  <a:defRPr>
                    <a:solidFill>
                      <a:schemeClr val="tx1"/>
                    </a:solidFill>
                    <a:latin typeface="Gulim" pitchFamily="34" charset="-127"/>
                    <a:ea typeface="Gulim" pitchFamily="34" charset="-127"/>
                  </a:defRPr>
                </a:lvl2pPr>
                <a:lvl3pPr marL="1143000" indent="-228600">
                  <a:defRPr>
                    <a:solidFill>
                      <a:schemeClr val="tx1"/>
                    </a:solidFill>
                    <a:latin typeface="Gulim" pitchFamily="34" charset="-127"/>
                    <a:ea typeface="Gulim" pitchFamily="34" charset="-127"/>
                  </a:defRPr>
                </a:lvl3pPr>
                <a:lvl4pPr marL="1600200" indent="-228600">
                  <a:defRPr>
                    <a:solidFill>
                      <a:schemeClr val="tx1"/>
                    </a:solidFill>
                    <a:latin typeface="Gulim" pitchFamily="34" charset="-127"/>
                    <a:ea typeface="Gulim" pitchFamily="34" charset="-127"/>
                  </a:defRPr>
                </a:lvl4pPr>
                <a:lvl5pPr marL="2057400" indent="-228600">
                  <a:defRPr>
                    <a:solidFill>
                      <a:schemeClr val="tx1"/>
                    </a:solidFill>
                    <a:latin typeface="Gulim" pitchFamily="34" charset="-127"/>
                    <a:ea typeface="Gulim" pitchFamily="34" charset="-127"/>
                  </a:defRPr>
                </a:lvl5pPr>
                <a:lvl6pPr marL="2514600" indent="-228600" eaLnBrk="0" fontAlgn="base"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hangingPunct="0">
                  <a:spcBef>
                    <a:spcPct val="0"/>
                  </a:spcBef>
                  <a:spcAft>
                    <a:spcPct val="0"/>
                  </a:spcAft>
                  <a:defRPr>
                    <a:solidFill>
                      <a:schemeClr val="tx1"/>
                    </a:solidFill>
                    <a:latin typeface="Gulim" pitchFamily="34" charset="-127"/>
                    <a:ea typeface="Gulim" pitchFamily="34" charset="-127"/>
                  </a:defRPr>
                </a:lvl9pPr>
              </a:lstStyle>
              <a:p>
                <a:pPr marL="0" marR="0" lvl="0" indent="0" defTabSz="914400" eaLnBrk="1" fontAlgn="base" latinLnBrk="1"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宋体" pitchFamily="2" charset="-122"/>
                  <a:ea typeface="宋体" pitchFamily="2" charset="-122"/>
                </a:endParaRPr>
              </a:p>
            </p:txBody>
          </p:sp>
        </p:grpSp>
        <p:sp>
          <p:nvSpPr>
            <p:cNvPr id="42" name="Text Box 38"/>
            <p:cNvSpPr txBox="1">
              <a:spLocks noChangeArrowheads="1"/>
            </p:cNvSpPr>
            <p:nvPr/>
          </p:nvSpPr>
          <p:spPr bwMode="auto">
            <a:xfrm>
              <a:off x="1215609" y="4403014"/>
              <a:ext cx="1284617"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ulim" pitchFamily="34" charset="-127"/>
                  <a:ea typeface="Gulim" pitchFamily="34" charset="-127"/>
                </a:defRPr>
              </a:lvl1pPr>
              <a:lvl2pPr marL="742950" indent="-285750">
                <a:defRPr>
                  <a:solidFill>
                    <a:schemeClr val="tx1"/>
                  </a:solidFill>
                  <a:latin typeface="Gulim" pitchFamily="34" charset="-127"/>
                  <a:ea typeface="Gulim" pitchFamily="34" charset="-127"/>
                </a:defRPr>
              </a:lvl2pPr>
              <a:lvl3pPr marL="1143000" indent="-228600">
                <a:defRPr>
                  <a:solidFill>
                    <a:schemeClr val="tx1"/>
                  </a:solidFill>
                  <a:latin typeface="Gulim" pitchFamily="34" charset="-127"/>
                  <a:ea typeface="Gulim" pitchFamily="34" charset="-127"/>
                </a:defRPr>
              </a:lvl3pPr>
              <a:lvl4pPr marL="1600200" indent="-228600">
                <a:defRPr>
                  <a:solidFill>
                    <a:schemeClr val="tx1"/>
                  </a:solidFill>
                  <a:latin typeface="Gulim" pitchFamily="34" charset="-127"/>
                  <a:ea typeface="Gulim" pitchFamily="34" charset="-127"/>
                </a:defRPr>
              </a:lvl4pPr>
              <a:lvl5pPr marL="2057400" indent="-228600">
                <a:defRPr>
                  <a:solidFill>
                    <a:schemeClr val="tx1"/>
                  </a:solidFill>
                  <a:latin typeface="Gulim" pitchFamily="34" charset="-127"/>
                  <a:ea typeface="Gulim" pitchFamily="34" charset="-127"/>
                </a:defRPr>
              </a:lvl5pPr>
              <a:lvl6pPr marL="2514600" indent="-228600" eaLnBrk="0" fontAlgn="base"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hangingPunct="0">
                <a:spcBef>
                  <a:spcPct val="0"/>
                </a:spcBef>
                <a:spcAft>
                  <a:spcPct val="0"/>
                </a:spcAft>
                <a:defRPr>
                  <a:solidFill>
                    <a:schemeClr val="tx1"/>
                  </a:solidFill>
                  <a:latin typeface="Gulim" pitchFamily="34" charset="-127"/>
                  <a:ea typeface="Gulim" pitchFamily="34" charset="-127"/>
                </a:defRPr>
              </a:lvl9pPr>
            </a:lstStyle>
            <a:p>
              <a:pPr lvl="0" algn="ctr" fontAlgn="base" latinLnBrk="1">
                <a:lnSpc>
                  <a:spcPct val="90000"/>
                </a:lnSpc>
                <a:spcBef>
                  <a:spcPct val="50000"/>
                </a:spcBef>
                <a:spcAft>
                  <a:spcPct val="0"/>
                </a:spcAft>
                <a:defRPr/>
              </a:pPr>
              <a:r>
                <a:rPr lang="zh-CN" altLang="en-US" sz="2400" b="1" kern="0" dirty="0" smtClean="0">
                  <a:solidFill>
                    <a:srgbClr val="000099"/>
                  </a:solidFill>
                  <a:latin typeface="宋体" pitchFamily="2" charset="-122"/>
                  <a:ea typeface="宋体" pitchFamily="2" charset="-122"/>
                  <a:cs typeface="楷体_GB2312" pitchFamily="1" charset="-122"/>
                </a:rPr>
                <a:t>声音输出设备</a:t>
              </a:r>
              <a:endParaRPr kumimoji="0" lang="en-US" altLang="zh-CN" sz="2400" b="1" i="0" u="none" strike="noStrike" kern="0" cap="none" spc="0" normalizeH="0" baseline="0" noProof="0" dirty="0" smtClean="0">
                <a:ln>
                  <a:noFill/>
                </a:ln>
                <a:solidFill>
                  <a:srgbClr val="000099"/>
                </a:solidFill>
                <a:effectLst/>
                <a:uLnTx/>
                <a:uFillTx/>
                <a:latin typeface="宋体" pitchFamily="2" charset="-122"/>
                <a:ea typeface="宋体" pitchFamily="2" charset="-122"/>
                <a:cs typeface="楷体_GB2312" pitchFamily="1" charset="-122"/>
              </a:endParaRPr>
            </a:p>
          </p:txBody>
        </p:sp>
        <p:grpSp>
          <p:nvGrpSpPr>
            <p:cNvPr id="43" name="Group 17"/>
            <p:cNvGrpSpPr>
              <a:grpSpLocks/>
            </p:cNvGrpSpPr>
            <p:nvPr/>
          </p:nvGrpSpPr>
          <p:grpSpPr bwMode="auto">
            <a:xfrm>
              <a:off x="6561271" y="3471279"/>
              <a:ext cx="1531371" cy="931735"/>
              <a:chOff x="3813" y="2166"/>
              <a:chExt cx="1484" cy="176"/>
            </a:xfrm>
          </p:grpSpPr>
          <p:sp>
            <p:nvSpPr>
              <p:cNvPr id="44" name="AutoShape 18"/>
              <p:cNvSpPr>
                <a:spLocks noChangeArrowheads="1"/>
              </p:cNvSpPr>
              <p:nvPr/>
            </p:nvSpPr>
            <p:spPr bwMode="ltGray">
              <a:xfrm>
                <a:off x="3813" y="2166"/>
                <a:ext cx="1484" cy="176"/>
              </a:xfrm>
              <a:prstGeom prst="roundRect">
                <a:avLst>
                  <a:gd name="adj" fmla="val 16667"/>
                </a:avLst>
              </a:prstGeom>
              <a:solidFill>
                <a:srgbClr val="99CC00"/>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anchor="ctr"/>
              <a:lstStyle>
                <a:lvl1pPr>
                  <a:defRPr>
                    <a:solidFill>
                      <a:schemeClr val="tx1"/>
                    </a:solidFill>
                    <a:latin typeface="Gulim" pitchFamily="34" charset="-127"/>
                    <a:ea typeface="Gulim" pitchFamily="34" charset="-127"/>
                  </a:defRPr>
                </a:lvl1pPr>
                <a:lvl2pPr marL="742950" indent="-285750">
                  <a:defRPr>
                    <a:solidFill>
                      <a:schemeClr val="tx1"/>
                    </a:solidFill>
                    <a:latin typeface="Gulim" pitchFamily="34" charset="-127"/>
                    <a:ea typeface="Gulim" pitchFamily="34" charset="-127"/>
                  </a:defRPr>
                </a:lvl2pPr>
                <a:lvl3pPr marL="1143000" indent="-228600">
                  <a:defRPr>
                    <a:solidFill>
                      <a:schemeClr val="tx1"/>
                    </a:solidFill>
                    <a:latin typeface="Gulim" pitchFamily="34" charset="-127"/>
                    <a:ea typeface="Gulim" pitchFamily="34" charset="-127"/>
                  </a:defRPr>
                </a:lvl3pPr>
                <a:lvl4pPr marL="1600200" indent="-228600">
                  <a:defRPr>
                    <a:solidFill>
                      <a:schemeClr val="tx1"/>
                    </a:solidFill>
                    <a:latin typeface="Gulim" pitchFamily="34" charset="-127"/>
                    <a:ea typeface="Gulim" pitchFamily="34" charset="-127"/>
                  </a:defRPr>
                </a:lvl4pPr>
                <a:lvl5pPr marL="2057400" indent="-228600">
                  <a:defRPr>
                    <a:solidFill>
                      <a:schemeClr val="tx1"/>
                    </a:solidFill>
                    <a:latin typeface="Gulim" pitchFamily="34" charset="-127"/>
                    <a:ea typeface="Gulim" pitchFamily="34" charset="-127"/>
                  </a:defRPr>
                </a:lvl5pPr>
                <a:lvl6pPr marL="2514600" indent="-228600" eaLnBrk="0" fontAlgn="base"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hangingPunct="0">
                  <a:spcBef>
                    <a:spcPct val="0"/>
                  </a:spcBef>
                  <a:spcAft>
                    <a:spcPct val="0"/>
                  </a:spcAft>
                  <a:defRPr>
                    <a:solidFill>
                      <a:schemeClr val="tx1"/>
                    </a:solidFill>
                    <a:latin typeface="Gulim" pitchFamily="34" charset="-127"/>
                    <a:ea typeface="Gulim" pitchFamily="34" charset="-127"/>
                  </a:defRPr>
                </a:lvl9pPr>
              </a:lstStyle>
              <a:p>
                <a:pPr marL="0" marR="0" lvl="0" indent="0" defTabSz="914400" eaLnBrk="1" fontAlgn="base" latinLnBrk="1"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宋体" pitchFamily="2" charset="-122"/>
                  <a:ea typeface="宋体" pitchFamily="2" charset="-122"/>
                </a:endParaRPr>
              </a:p>
            </p:txBody>
          </p:sp>
          <p:sp>
            <p:nvSpPr>
              <p:cNvPr id="45" name="AutoShape 19"/>
              <p:cNvSpPr>
                <a:spLocks noChangeArrowheads="1"/>
              </p:cNvSpPr>
              <p:nvPr/>
            </p:nvSpPr>
            <p:spPr bwMode="ltGray">
              <a:xfrm>
                <a:off x="3813" y="2169"/>
                <a:ext cx="1484" cy="134"/>
              </a:xfrm>
              <a:prstGeom prst="roundRect">
                <a:avLst>
                  <a:gd name="adj" fmla="val 28356"/>
                </a:avLst>
              </a:prstGeom>
              <a:gradFill rotWithShape="1">
                <a:gsLst>
                  <a:gs pos="0">
                    <a:srgbClr val="FFFFFF">
                      <a:alpha val="70000"/>
                    </a:srgbClr>
                  </a:gs>
                  <a:gs pos="100000">
                    <a:srgbClr val="99CC00">
                      <a:alpha val="70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defRPr>
                    <a:solidFill>
                      <a:schemeClr val="tx1"/>
                    </a:solidFill>
                    <a:latin typeface="Gulim" pitchFamily="34" charset="-127"/>
                    <a:ea typeface="Gulim" pitchFamily="34" charset="-127"/>
                  </a:defRPr>
                </a:lvl1pPr>
                <a:lvl2pPr marL="742950" indent="-285750">
                  <a:defRPr>
                    <a:solidFill>
                      <a:schemeClr val="tx1"/>
                    </a:solidFill>
                    <a:latin typeface="Gulim" pitchFamily="34" charset="-127"/>
                    <a:ea typeface="Gulim" pitchFamily="34" charset="-127"/>
                  </a:defRPr>
                </a:lvl2pPr>
                <a:lvl3pPr marL="1143000" indent="-228600">
                  <a:defRPr>
                    <a:solidFill>
                      <a:schemeClr val="tx1"/>
                    </a:solidFill>
                    <a:latin typeface="Gulim" pitchFamily="34" charset="-127"/>
                    <a:ea typeface="Gulim" pitchFamily="34" charset="-127"/>
                  </a:defRPr>
                </a:lvl3pPr>
                <a:lvl4pPr marL="1600200" indent="-228600">
                  <a:defRPr>
                    <a:solidFill>
                      <a:schemeClr val="tx1"/>
                    </a:solidFill>
                    <a:latin typeface="Gulim" pitchFamily="34" charset="-127"/>
                    <a:ea typeface="Gulim" pitchFamily="34" charset="-127"/>
                  </a:defRPr>
                </a:lvl4pPr>
                <a:lvl5pPr marL="2057400" indent="-228600">
                  <a:defRPr>
                    <a:solidFill>
                      <a:schemeClr val="tx1"/>
                    </a:solidFill>
                    <a:latin typeface="Gulim" pitchFamily="34" charset="-127"/>
                    <a:ea typeface="Gulim" pitchFamily="34" charset="-127"/>
                  </a:defRPr>
                </a:lvl5pPr>
                <a:lvl6pPr marL="2514600" indent="-228600" eaLnBrk="0" fontAlgn="base"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hangingPunct="0">
                  <a:spcBef>
                    <a:spcPct val="0"/>
                  </a:spcBef>
                  <a:spcAft>
                    <a:spcPct val="0"/>
                  </a:spcAft>
                  <a:defRPr>
                    <a:solidFill>
                      <a:schemeClr val="tx1"/>
                    </a:solidFill>
                    <a:latin typeface="Gulim" pitchFamily="34" charset="-127"/>
                    <a:ea typeface="Gulim" pitchFamily="34" charset="-127"/>
                  </a:defRPr>
                </a:lvl9pPr>
              </a:lstStyle>
              <a:p>
                <a:pPr marL="0" marR="0" lvl="0" indent="0" defTabSz="914400" eaLnBrk="1" fontAlgn="base" latinLnBrk="1"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宋体" pitchFamily="2" charset="-122"/>
                  <a:ea typeface="宋体" pitchFamily="2" charset="-122"/>
                </a:endParaRPr>
              </a:p>
            </p:txBody>
          </p:sp>
        </p:grpSp>
        <p:sp>
          <p:nvSpPr>
            <p:cNvPr id="46" name="Text Box 38"/>
            <p:cNvSpPr txBox="1">
              <a:spLocks noChangeArrowheads="1"/>
            </p:cNvSpPr>
            <p:nvPr/>
          </p:nvSpPr>
          <p:spPr bwMode="auto">
            <a:xfrm>
              <a:off x="6668842" y="3574428"/>
              <a:ext cx="1284617"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ulim" pitchFamily="34" charset="-127"/>
                  <a:ea typeface="Gulim" pitchFamily="34" charset="-127"/>
                </a:defRPr>
              </a:lvl1pPr>
              <a:lvl2pPr marL="742950" indent="-285750">
                <a:defRPr>
                  <a:solidFill>
                    <a:schemeClr val="tx1"/>
                  </a:solidFill>
                  <a:latin typeface="Gulim" pitchFamily="34" charset="-127"/>
                  <a:ea typeface="Gulim" pitchFamily="34" charset="-127"/>
                </a:defRPr>
              </a:lvl2pPr>
              <a:lvl3pPr marL="1143000" indent="-228600">
                <a:defRPr>
                  <a:solidFill>
                    <a:schemeClr val="tx1"/>
                  </a:solidFill>
                  <a:latin typeface="Gulim" pitchFamily="34" charset="-127"/>
                  <a:ea typeface="Gulim" pitchFamily="34" charset="-127"/>
                </a:defRPr>
              </a:lvl3pPr>
              <a:lvl4pPr marL="1600200" indent="-228600">
                <a:defRPr>
                  <a:solidFill>
                    <a:schemeClr val="tx1"/>
                  </a:solidFill>
                  <a:latin typeface="Gulim" pitchFamily="34" charset="-127"/>
                  <a:ea typeface="Gulim" pitchFamily="34" charset="-127"/>
                </a:defRPr>
              </a:lvl4pPr>
              <a:lvl5pPr marL="2057400" indent="-228600">
                <a:defRPr>
                  <a:solidFill>
                    <a:schemeClr val="tx1"/>
                  </a:solidFill>
                  <a:latin typeface="Gulim" pitchFamily="34" charset="-127"/>
                  <a:ea typeface="Gulim" pitchFamily="34" charset="-127"/>
                </a:defRPr>
              </a:lvl5pPr>
              <a:lvl6pPr marL="2514600" indent="-228600" eaLnBrk="0" fontAlgn="base"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hangingPunct="0">
                <a:spcBef>
                  <a:spcPct val="0"/>
                </a:spcBef>
                <a:spcAft>
                  <a:spcPct val="0"/>
                </a:spcAft>
                <a:defRPr>
                  <a:solidFill>
                    <a:schemeClr val="tx1"/>
                  </a:solidFill>
                  <a:latin typeface="Gulim" pitchFamily="34" charset="-127"/>
                  <a:ea typeface="Gulim" pitchFamily="34" charset="-127"/>
                </a:defRPr>
              </a:lvl9pPr>
            </a:lstStyle>
            <a:p>
              <a:pPr lvl="0" algn="ctr" fontAlgn="base" latinLnBrk="1">
                <a:lnSpc>
                  <a:spcPct val="90000"/>
                </a:lnSpc>
                <a:spcBef>
                  <a:spcPct val="50000"/>
                </a:spcBef>
                <a:spcAft>
                  <a:spcPct val="0"/>
                </a:spcAft>
                <a:defRPr/>
              </a:pPr>
              <a:r>
                <a:rPr lang="zh-CN" altLang="en-US" sz="2400" b="1" kern="0" dirty="0" smtClean="0">
                  <a:solidFill>
                    <a:srgbClr val="000099"/>
                  </a:solidFill>
                  <a:latin typeface="宋体" pitchFamily="2" charset="-122"/>
                  <a:ea typeface="宋体" pitchFamily="2" charset="-122"/>
                  <a:cs typeface="楷体_GB2312" pitchFamily="1" charset="-122"/>
                </a:rPr>
                <a:t>触觉反馈设备</a:t>
              </a:r>
              <a:endParaRPr kumimoji="0" lang="en-US" altLang="zh-CN" sz="2400" b="1" i="0" u="none" strike="noStrike" kern="0" cap="none" spc="0" normalizeH="0" baseline="0" noProof="0" dirty="0" smtClean="0">
                <a:ln>
                  <a:noFill/>
                </a:ln>
                <a:solidFill>
                  <a:srgbClr val="000099"/>
                </a:solidFill>
                <a:effectLst/>
                <a:uLnTx/>
                <a:uFillTx/>
                <a:latin typeface="宋体" pitchFamily="2" charset="-122"/>
                <a:ea typeface="宋体" pitchFamily="2" charset="-122"/>
                <a:cs typeface="楷体_GB2312" pitchFamily="1" charset="-122"/>
              </a:endParaRPr>
            </a:p>
          </p:txBody>
        </p:sp>
      </p:grpSp>
      <p:sp>
        <p:nvSpPr>
          <p:cNvPr id="31" name="五角星 30"/>
          <p:cNvSpPr/>
          <p:nvPr/>
        </p:nvSpPr>
        <p:spPr>
          <a:xfrm>
            <a:off x="8092642" y="0"/>
            <a:ext cx="914400" cy="868356"/>
          </a:xfrm>
          <a:prstGeom prst="star5">
            <a:avLst>
              <a:gd name="adj" fmla="val 25746"/>
              <a:gd name="hf" fmla="val 105146"/>
              <a:gd name="vf" fmla="val 11055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3868885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61775" y="182884"/>
            <a:ext cx="8193541" cy="548640"/>
          </a:xfrm>
        </p:spPr>
        <p:txBody>
          <a:bodyPr/>
          <a:lstStyle/>
          <a:p>
            <a:r>
              <a:rPr lang="en-US" altLang="zh-CN" b="1" dirty="0" smtClean="0"/>
              <a:t>3.2</a:t>
            </a:r>
            <a:r>
              <a:rPr lang="zh-CN" altLang="en-US" b="1" dirty="0"/>
              <a:t>声 音 输 出 设 备</a:t>
            </a:r>
            <a:endParaRPr lang="zh-CN" altLang="en-US" sz="3600" dirty="0">
              <a:solidFill>
                <a:srgbClr val="0070C0"/>
              </a:solidFill>
            </a:endParaRPr>
          </a:p>
        </p:txBody>
      </p:sp>
      <p:sp>
        <p:nvSpPr>
          <p:cNvPr id="5" name="矩形 4"/>
          <p:cNvSpPr/>
          <p:nvPr/>
        </p:nvSpPr>
        <p:spPr>
          <a:xfrm>
            <a:off x="683107" y="857518"/>
            <a:ext cx="7879977" cy="494030"/>
          </a:xfrm>
          <a:prstGeom prst="rect">
            <a:avLst/>
          </a:prstGeom>
        </p:spPr>
        <p:txBody>
          <a:bodyPr wrap="square">
            <a:spAutoFit/>
          </a:bodyPr>
          <a:lstStyle/>
          <a:p>
            <a:pPr lvl="0">
              <a:lnSpc>
                <a:spcPct val="90000"/>
              </a:lnSpc>
              <a:spcBef>
                <a:spcPts val="1000"/>
              </a:spcBef>
            </a:pPr>
            <a:r>
              <a:rPr lang="zh-CN" altLang="en-US" sz="2800" dirty="0" smtClean="0">
                <a:solidFill>
                  <a:srgbClr val="0070C0"/>
                </a:solidFill>
                <a:latin typeface="Times New Roman" pitchFamily="18" charset="0"/>
                <a:cs typeface="Times New Roman" pitchFamily="18" charset="0"/>
              </a:rPr>
              <a:t>三、基于</a:t>
            </a:r>
            <a:r>
              <a:rPr lang="zh-CN" altLang="en-US" sz="2800" dirty="0">
                <a:solidFill>
                  <a:srgbClr val="0070C0"/>
                </a:solidFill>
                <a:latin typeface="Times New Roman" pitchFamily="18" charset="0"/>
                <a:cs typeface="Times New Roman" pitchFamily="18" charset="0"/>
              </a:rPr>
              <a:t>扬声器的三维声音</a:t>
            </a:r>
            <a:endParaRPr lang="en-US" altLang="zh-CN" sz="2800" b="1" dirty="0" smtClean="0">
              <a:solidFill>
                <a:srgbClr val="0070C0"/>
              </a:solidFill>
              <a:latin typeface="Times New Roman" pitchFamily="18" charset="0"/>
              <a:cs typeface="Times New Roman" pitchFamily="18" charset="0"/>
            </a:endParaRPr>
          </a:p>
        </p:txBody>
      </p:sp>
      <p:sp>
        <p:nvSpPr>
          <p:cNvPr id="4" name="矩形 3"/>
          <p:cNvSpPr/>
          <p:nvPr/>
        </p:nvSpPr>
        <p:spPr>
          <a:xfrm>
            <a:off x="661588" y="1413837"/>
            <a:ext cx="8105891" cy="923330"/>
          </a:xfrm>
          <a:prstGeom prst="rect">
            <a:avLst/>
          </a:prstGeom>
        </p:spPr>
        <p:txBody>
          <a:bodyPr wrap="square">
            <a:spAutoFit/>
          </a:bodyPr>
          <a:lstStyle/>
          <a:p>
            <a:pPr lvl="0" indent="0">
              <a:lnSpc>
                <a:spcPct val="90000"/>
              </a:lnSpc>
              <a:spcBef>
                <a:spcPts val="1000"/>
              </a:spcBef>
              <a:buNone/>
            </a:pPr>
            <a:r>
              <a:rPr lang="zh-CN" altLang="en-US" sz="2000" dirty="0" smtClean="0">
                <a:latin typeface="Times New Roman" pitchFamily="18" charset="0"/>
                <a:cs typeface="Times New Roman" pitchFamily="18" charset="0"/>
              </a:rPr>
              <a:t>许多</a:t>
            </a:r>
            <a:r>
              <a:rPr lang="zh-CN" altLang="en-US" sz="2000" dirty="0">
                <a:latin typeface="Times New Roman" pitchFamily="18" charset="0"/>
                <a:cs typeface="Times New Roman" pitchFamily="18" charset="0"/>
              </a:rPr>
              <a:t>公司已经开发出了能处理6声道数字声音的</a:t>
            </a:r>
            <a:r>
              <a:rPr lang="zh-CN" altLang="en-US" sz="2000" dirty="0">
                <a:solidFill>
                  <a:srgbClr val="000099"/>
                </a:solidFill>
                <a:latin typeface="Times New Roman" pitchFamily="18" charset="0"/>
                <a:cs typeface="Times New Roman" pitchFamily="18" charset="0"/>
              </a:rPr>
              <a:t>三维声卡</a:t>
            </a:r>
            <a:r>
              <a:rPr lang="zh-CN" altLang="en-US" sz="2000" dirty="0">
                <a:latin typeface="Times New Roman" pitchFamily="18" charset="0"/>
                <a:cs typeface="Times New Roman" pitchFamily="18" charset="0"/>
              </a:rPr>
              <a:t>（例如杜比数码声卡），并用两个喇叭播放出来，如SRS生产的TruSurround（资格虚拟环绕声）。</a:t>
            </a:r>
          </a:p>
        </p:txBody>
      </p:sp>
      <p:sp>
        <p:nvSpPr>
          <p:cNvPr id="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3"/>
          <p:cNvSpPr>
            <a:spLocks noChangeArrowheads="1"/>
          </p:cNvSpPr>
          <p:nvPr/>
        </p:nvSpPr>
        <p:spPr bwMode="auto">
          <a:xfrm>
            <a:off x="0" y="17240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700" b="0" i="0" u="none" strike="noStrike" cap="none" normalizeH="0" baseline="0" smtClean="0">
                <a:ln>
                  <a:noFill/>
                </a:ln>
                <a:solidFill>
                  <a:schemeClr val="tx1"/>
                </a:solidFill>
                <a:effectLst/>
                <a:latin typeface="Arial" pitchFamily="34" charset="0"/>
                <a:ea typeface="宋体" pitchFamily="2" charset="-122"/>
                <a:cs typeface="宋体" pitchFamily="2" charset="-122"/>
              </a:rPr>
              <a:t> </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7" name="矩形 6"/>
          <p:cNvSpPr/>
          <p:nvPr/>
        </p:nvSpPr>
        <p:spPr>
          <a:xfrm>
            <a:off x="5135287" y="5659839"/>
            <a:ext cx="3355406" cy="369332"/>
          </a:xfrm>
          <a:prstGeom prst="rect">
            <a:avLst/>
          </a:prstGeom>
        </p:spPr>
        <p:txBody>
          <a:bodyPr wrap="none">
            <a:spAutoFit/>
          </a:bodyPr>
          <a:lstStyle/>
          <a:p>
            <a:pPr algn="l"/>
            <a:r>
              <a:rPr lang="zh-CN" altLang="zh-CN" dirty="0"/>
              <a:t>TruSurround HD虚拟环绕技术</a:t>
            </a:r>
          </a:p>
        </p:txBody>
      </p:sp>
      <p:pic>
        <p:nvPicPr>
          <p:cNvPr id="6" name="图片 33" descr="srs"/>
          <p:cNvPicPr>
            <a:picLocks noChangeAspect="1"/>
          </p:cNvPicPr>
          <p:nvPr/>
        </p:nvPicPr>
        <p:blipFill>
          <a:blip r:embed="rId3"/>
          <a:stretch>
            <a:fillRect/>
          </a:stretch>
        </p:blipFill>
        <p:spPr>
          <a:xfrm>
            <a:off x="5081486" y="2599952"/>
            <a:ext cx="3623310" cy="2991485"/>
          </a:xfrm>
          <a:prstGeom prst="rect">
            <a:avLst/>
          </a:prstGeom>
          <a:noFill/>
          <a:ln w="9525">
            <a:noFill/>
          </a:ln>
        </p:spPr>
      </p:pic>
      <p:sp>
        <p:nvSpPr>
          <p:cNvPr id="10" name="AutoShape 4"/>
          <p:cNvSpPr>
            <a:spLocks noChangeArrowheads="1"/>
          </p:cNvSpPr>
          <p:nvPr>
            <p:custDataLst>
              <p:tags r:id="rId1"/>
            </p:custDataLst>
          </p:nvPr>
        </p:nvSpPr>
        <p:spPr bwMode="white">
          <a:xfrm>
            <a:off x="824678" y="2879574"/>
            <a:ext cx="3889855" cy="2920119"/>
          </a:xfrm>
          <a:prstGeom prst="roundRect">
            <a:avLst>
              <a:gd name="adj" fmla="val 4784"/>
            </a:avLst>
          </a:prstGeom>
          <a:noFill/>
          <a:ln w="38100">
            <a:gradFill>
              <a:gsLst>
                <a:gs pos="0">
                  <a:srgbClr val="00B0F0"/>
                </a:gs>
                <a:gs pos="100000">
                  <a:srgbClr val="00206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65100" h="1270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342900" lvl="0" indent="-342900">
              <a:lnSpc>
                <a:spcPct val="90000"/>
              </a:lnSpc>
              <a:spcBef>
                <a:spcPts val="1000"/>
              </a:spcBef>
              <a:buClr>
                <a:srgbClr val="FF0000"/>
              </a:buClr>
              <a:buFont typeface="Wingdings" panose="05000000000000000000" pitchFamily="2" charset="2"/>
              <a:buChar char="u"/>
            </a:pPr>
            <a:r>
              <a:rPr lang="zh-CN" altLang="en-US" sz="2000" dirty="0" smtClean="0">
                <a:solidFill>
                  <a:prstClr val="black"/>
                </a:solidFill>
                <a:latin typeface="Times New Roman" pitchFamily="18" charset="0"/>
                <a:cs typeface="Times New Roman" pitchFamily="18" charset="0"/>
                <a:sym typeface="+mn-ea"/>
              </a:rPr>
              <a:t>提供</a:t>
            </a:r>
            <a:r>
              <a:rPr lang="zh-CN" altLang="en-US" sz="2000" dirty="0">
                <a:solidFill>
                  <a:srgbClr val="0000CC"/>
                </a:solidFill>
                <a:latin typeface="Times New Roman" pitchFamily="18" charset="0"/>
                <a:cs typeface="Times New Roman" pitchFamily="18" charset="0"/>
                <a:sym typeface="+mn-ea"/>
              </a:rPr>
              <a:t>简化三维声音的能力</a:t>
            </a:r>
            <a:r>
              <a:rPr lang="zh-CN" altLang="en-US" sz="2000" dirty="0">
                <a:solidFill>
                  <a:prstClr val="black"/>
                </a:solidFill>
                <a:latin typeface="Times New Roman" pitchFamily="18" charset="0"/>
                <a:cs typeface="Times New Roman" pitchFamily="18" charset="0"/>
                <a:sym typeface="+mn-ea"/>
              </a:rPr>
              <a:t>，支持这类声卡</a:t>
            </a:r>
            <a:r>
              <a:rPr lang="zh-CN" altLang="en-US" sz="2000" dirty="0" smtClean="0">
                <a:solidFill>
                  <a:prstClr val="black"/>
                </a:solidFill>
                <a:latin typeface="Times New Roman" pitchFamily="18" charset="0"/>
                <a:cs typeface="Times New Roman" pitchFamily="18" charset="0"/>
                <a:sym typeface="+mn-ea"/>
              </a:rPr>
              <a:t>的能</a:t>
            </a:r>
            <a:r>
              <a:rPr lang="zh-CN" altLang="en-US" sz="2000" dirty="0">
                <a:solidFill>
                  <a:prstClr val="black"/>
                </a:solidFill>
                <a:latin typeface="Times New Roman" pitchFamily="18" charset="0"/>
                <a:cs typeface="Times New Roman" pitchFamily="18" charset="0"/>
                <a:sym typeface="+mn-ea"/>
              </a:rPr>
              <a:t>让游戏玩家听到对手是从哪个方向靠近自己的，从哪个方向进行攻击自己的</a:t>
            </a:r>
            <a:r>
              <a:rPr lang="zh-CN" altLang="en-US" sz="2000" dirty="0" smtClean="0">
                <a:solidFill>
                  <a:prstClr val="black"/>
                </a:solidFill>
                <a:latin typeface="Times New Roman" pitchFamily="18" charset="0"/>
                <a:cs typeface="Times New Roman" pitchFamily="18" charset="0"/>
                <a:sym typeface="+mn-ea"/>
              </a:rPr>
              <a:t>。</a:t>
            </a:r>
            <a:endParaRPr lang="en-US" altLang="zh-CN" sz="2000" dirty="0" smtClean="0">
              <a:solidFill>
                <a:prstClr val="black"/>
              </a:solidFill>
              <a:latin typeface="Times New Roman" pitchFamily="18" charset="0"/>
              <a:cs typeface="Times New Roman" pitchFamily="18" charset="0"/>
              <a:sym typeface="+mn-ea"/>
            </a:endParaRPr>
          </a:p>
          <a:p>
            <a:pPr marL="342900" lvl="0" indent="-342900">
              <a:lnSpc>
                <a:spcPct val="90000"/>
              </a:lnSpc>
              <a:spcBef>
                <a:spcPts val="1000"/>
              </a:spcBef>
              <a:buClr>
                <a:srgbClr val="FF0000"/>
              </a:buClr>
              <a:buFont typeface="Wingdings" panose="05000000000000000000" pitchFamily="2" charset="2"/>
              <a:buChar char="u"/>
            </a:pPr>
            <a:r>
              <a:rPr lang="zh-CN" altLang="en-US" sz="2000" dirty="0" smtClean="0">
                <a:solidFill>
                  <a:prstClr val="black"/>
                </a:solidFill>
                <a:latin typeface="Times New Roman" pitchFamily="18" charset="0"/>
                <a:cs typeface="Times New Roman" pitchFamily="18" charset="0"/>
                <a:sym typeface="+mn-ea"/>
              </a:rPr>
              <a:t>保留</a:t>
            </a:r>
            <a:r>
              <a:rPr lang="zh-CN" altLang="en-US" sz="2000" dirty="0">
                <a:solidFill>
                  <a:prstClr val="black"/>
                </a:solidFill>
                <a:latin typeface="Times New Roman" pitchFamily="18" charset="0"/>
                <a:cs typeface="Times New Roman" pitchFamily="18" charset="0"/>
                <a:sym typeface="+mn-ea"/>
              </a:rPr>
              <a:t>了这些生源中的原始多声道音频信息</a:t>
            </a:r>
            <a:r>
              <a:rPr lang="zh-CN" altLang="en-US" sz="2000" dirty="0" smtClean="0">
                <a:solidFill>
                  <a:prstClr val="black"/>
                </a:solidFill>
                <a:latin typeface="Times New Roman" pitchFamily="18" charset="0"/>
                <a:cs typeface="Times New Roman" pitchFamily="18" charset="0"/>
                <a:sym typeface="+mn-ea"/>
              </a:rPr>
              <a:t>，使</a:t>
            </a:r>
            <a:r>
              <a:rPr lang="zh-CN" altLang="en-US" sz="2000" dirty="0">
                <a:solidFill>
                  <a:prstClr val="black"/>
                </a:solidFill>
                <a:latin typeface="Times New Roman" pitchFamily="18" charset="0"/>
                <a:cs typeface="Times New Roman" pitchFamily="18" charset="0"/>
                <a:sym typeface="+mn-ea"/>
              </a:rPr>
              <a:t>聆听者感到SRS 3D更加丰富的环绕声场效果。</a:t>
            </a:r>
            <a:endParaRPr lang="zh-CN" altLang="en-US" sz="2000" dirty="0">
              <a:solidFill>
                <a:prstClr val="black"/>
              </a:solidFill>
              <a:latin typeface="Times New Roman" pitchFamily="18" charset="0"/>
              <a:cs typeface="Times New Roman" pitchFamily="18" charset="0"/>
            </a:endParaRPr>
          </a:p>
        </p:txBody>
      </p:sp>
      <p:sp>
        <p:nvSpPr>
          <p:cNvPr id="3" name="矩形 2"/>
          <p:cNvSpPr/>
          <p:nvPr/>
        </p:nvSpPr>
        <p:spPr>
          <a:xfrm>
            <a:off x="809198" y="2401018"/>
            <a:ext cx="954107" cy="400110"/>
          </a:xfrm>
          <a:prstGeom prst="rect">
            <a:avLst/>
          </a:prstGeom>
        </p:spPr>
        <p:txBody>
          <a:bodyPr wrap="none">
            <a:spAutoFit/>
          </a:bodyPr>
          <a:lstStyle/>
          <a:p>
            <a:r>
              <a:rPr lang="zh-CN" altLang="en-US" sz="2000" b="1" dirty="0" smtClean="0"/>
              <a:t>特点：</a:t>
            </a:r>
            <a:endParaRPr lang="zh-CN" altLang="en-US" sz="2000" b="1" dirty="0"/>
          </a:p>
        </p:txBody>
      </p:sp>
    </p:spTree>
    <p:extLst>
      <p:ext uri="{BB962C8B-B14F-4D97-AF65-F5344CB8AC3E}">
        <p14:creationId xmlns:p14="http://schemas.microsoft.com/office/powerpoint/2010/main" val="21276969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61775" y="182884"/>
            <a:ext cx="8193541" cy="548640"/>
          </a:xfrm>
        </p:spPr>
        <p:txBody>
          <a:bodyPr/>
          <a:lstStyle/>
          <a:p>
            <a:r>
              <a:rPr lang="en-US" altLang="zh-CN" b="1" dirty="0" smtClean="0"/>
              <a:t>3.3 </a:t>
            </a:r>
            <a:r>
              <a:rPr lang="zh-CN" altLang="en-US" b="1" dirty="0" smtClean="0"/>
              <a:t>触 </a:t>
            </a:r>
            <a:r>
              <a:rPr lang="zh-CN" altLang="en-US" b="1" dirty="0"/>
              <a:t>觉 反 馈</a:t>
            </a:r>
            <a:endParaRPr lang="zh-CN" altLang="en-US" sz="3600" dirty="0">
              <a:solidFill>
                <a:srgbClr val="0070C0"/>
              </a:solidFill>
            </a:endParaRPr>
          </a:p>
        </p:txBody>
      </p:sp>
      <p:sp>
        <p:nvSpPr>
          <p:cNvPr id="22" name="AutoShape 4"/>
          <p:cNvSpPr>
            <a:spLocks noChangeArrowheads="1"/>
          </p:cNvSpPr>
          <p:nvPr>
            <p:custDataLst>
              <p:tags r:id="rId1"/>
            </p:custDataLst>
          </p:nvPr>
        </p:nvSpPr>
        <p:spPr bwMode="white">
          <a:xfrm>
            <a:off x="3198584" y="2398951"/>
            <a:ext cx="5224650" cy="1635177"/>
          </a:xfrm>
          <a:prstGeom prst="roundRect">
            <a:avLst>
              <a:gd name="adj" fmla="val 4784"/>
            </a:avLst>
          </a:prstGeom>
          <a:solidFill>
            <a:schemeClr val="bg1">
              <a:alpha val="60000"/>
            </a:schemeClr>
          </a:solidFill>
          <a:ln w="38100">
            <a:solidFill>
              <a:schemeClr val="accent5"/>
            </a:solidFill>
          </a:ln>
          <a:effectLst>
            <a:outerShdw blurRad="225425" dist="38100" dir="5220000" algn="ctr">
              <a:srgbClr val="000000">
                <a:alpha val="33000"/>
              </a:srgbClr>
            </a:outerShdw>
          </a:effectLst>
          <a:scene3d>
            <a:camera prst="orthographicFront"/>
            <a:lightRig rig="flat" dir="t"/>
          </a:scene3d>
          <a:sp3d contourW="19050">
            <a:bevelT w="101600" prst="divot"/>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buClr>
                <a:srgbClr val="FF0000"/>
              </a:buClr>
              <a:buSzPct val="70000"/>
              <a:buFont typeface="Wingdings" pitchFamily="2" charset="2"/>
              <a:buChar char="n"/>
              <a:tabLst>
                <a:tab pos="136525" algn="l"/>
              </a:tabLst>
              <a:defRPr/>
            </a:pPr>
            <a:endParaRPr lang="zh-CN" altLang="en-US" sz="1600" dirty="0">
              <a:solidFill>
                <a:prstClr val="black"/>
              </a:solidFill>
              <a:latin typeface="+mn-ea"/>
            </a:endParaRPr>
          </a:p>
        </p:txBody>
      </p:sp>
      <p:sp>
        <p:nvSpPr>
          <p:cNvPr id="23" name="矩形 22"/>
          <p:cNvSpPr/>
          <p:nvPr/>
        </p:nvSpPr>
        <p:spPr bwMode="auto">
          <a:xfrm>
            <a:off x="3274272" y="2512185"/>
            <a:ext cx="4966082" cy="1323439"/>
          </a:xfrm>
          <a:prstGeom prst="rect">
            <a:avLst/>
          </a:prstGeom>
        </p:spPr>
        <p:txBody>
          <a:bodyPr wrap="square">
            <a:spAutoFit/>
          </a:bodyPr>
          <a:lstStyle/>
          <a:p>
            <a:pPr marL="285750" lvl="2" indent="-285750" defTabSz="912813" eaLnBrk="0" hangingPunct="0">
              <a:buClr>
                <a:srgbClr val="FF0000"/>
              </a:buClr>
              <a:buSzPct val="80000"/>
              <a:buFont typeface="Wingdings" panose="05000000000000000000" pitchFamily="2" charset="2"/>
              <a:buChar char="u"/>
              <a:tabLst>
                <a:tab pos="136525" algn="l"/>
              </a:tabLst>
              <a:defRPr/>
            </a:pPr>
            <a:r>
              <a:rPr lang="zh-CN" altLang="en-US" sz="2000" spc="50" dirty="0">
                <a:ln w="11430"/>
                <a:solidFill>
                  <a:prstClr val="black"/>
                </a:solidFill>
                <a:latin typeface="+mn-ea"/>
              </a:rPr>
              <a:t>传送接触表面的几何结构、虚拟对象的表面硬度、滑动和温度等实时信息</a:t>
            </a:r>
            <a:r>
              <a:rPr lang="zh-CN" altLang="en-US" sz="2000" spc="50" dirty="0" smtClean="0">
                <a:ln w="11430"/>
                <a:solidFill>
                  <a:prstClr val="black"/>
                </a:solidFill>
                <a:latin typeface="+mn-ea"/>
              </a:rPr>
              <a:t>。</a:t>
            </a:r>
            <a:endParaRPr lang="en-US" altLang="zh-CN" sz="2000" spc="50" dirty="0" smtClean="0">
              <a:ln w="11430"/>
              <a:solidFill>
                <a:prstClr val="black"/>
              </a:solidFill>
              <a:latin typeface="+mn-ea"/>
            </a:endParaRPr>
          </a:p>
          <a:p>
            <a:pPr marL="285750" lvl="2" indent="-285750" defTabSz="912813" eaLnBrk="0" hangingPunct="0">
              <a:buClr>
                <a:srgbClr val="FF0000"/>
              </a:buClr>
              <a:buSzPct val="80000"/>
              <a:buFont typeface="Wingdings" panose="05000000000000000000" pitchFamily="2" charset="2"/>
              <a:buChar char="u"/>
              <a:tabLst>
                <a:tab pos="136525" algn="l"/>
              </a:tabLst>
              <a:defRPr/>
            </a:pPr>
            <a:r>
              <a:rPr lang="zh-CN" altLang="en-US" sz="2000" spc="50" dirty="0" smtClean="0">
                <a:ln w="11430"/>
                <a:solidFill>
                  <a:prstClr val="black"/>
                </a:solidFill>
                <a:latin typeface="+mn-ea"/>
              </a:rPr>
              <a:t>它</a:t>
            </a:r>
            <a:r>
              <a:rPr lang="zh-CN" altLang="en-US" sz="2000" spc="50" dirty="0">
                <a:ln w="11430"/>
                <a:solidFill>
                  <a:prstClr val="black"/>
                </a:solidFill>
                <a:latin typeface="+mn-ea"/>
              </a:rPr>
              <a:t>不会主动抵抗用户的触摸运动，不能阻止用户穿过虚拟表面。</a:t>
            </a:r>
          </a:p>
        </p:txBody>
      </p:sp>
      <p:grpSp>
        <p:nvGrpSpPr>
          <p:cNvPr id="24" name="组合 26"/>
          <p:cNvGrpSpPr>
            <a:grpSpLocks/>
          </p:cNvGrpSpPr>
          <p:nvPr/>
        </p:nvGrpSpPr>
        <p:grpSpPr bwMode="auto">
          <a:xfrm>
            <a:off x="605330" y="4335478"/>
            <a:ext cx="1968642" cy="1320492"/>
            <a:chOff x="-437039" y="-385861"/>
            <a:chExt cx="2085524" cy="1718406"/>
          </a:xfrm>
        </p:grpSpPr>
        <p:pic>
          <p:nvPicPr>
            <p:cNvPr id="25" name="圆角矩形 2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039" y="-385861"/>
              <a:ext cx="2085524" cy="1718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矩形 27"/>
            <p:cNvSpPr>
              <a:spLocks noChangeArrowheads="1"/>
            </p:cNvSpPr>
            <p:nvPr/>
          </p:nvSpPr>
          <p:spPr bwMode="auto">
            <a:xfrm>
              <a:off x="-39411" y="251092"/>
              <a:ext cx="1364803" cy="466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ts val="600"/>
                </a:spcBef>
                <a:spcAft>
                  <a:spcPts val="600"/>
                </a:spcAft>
                <a:buChar char="•"/>
                <a:defRPr sz="2000">
                  <a:solidFill>
                    <a:srgbClr val="0A4780"/>
                  </a:solidFill>
                  <a:latin typeface="Arial" pitchFamily="34" charset="0"/>
                </a:defRPr>
              </a:lvl1pPr>
              <a:lvl2pPr marL="742950" indent="-285750" eaLnBrk="0" hangingPunct="0">
                <a:spcBef>
                  <a:spcPts val="600"/>
                </a:spcBef>
                <a:spcAft>
                  <a:spcPts val="600"/>
                </a:spcAft>
                <a:buChar char="–"/>
                <a:defRPr>
                  <a:solidFill>
                    <a:srgbClr val="0A4780"/>
                  </a:solidFill>
                  <a:latin typeface="Arial" pitchFamily="34" charset="0"/>
                </a:defRPr>
              </a:lvl2pPr>
              <a:lvl3pPr marL="1143000" indent="-228600" eaLnBrk="0" hangingPunct="0">
                <a:spcBef>
                  <a:spcPts val="600"/>
                </a:spcBef>
                <a:spcAft>
                  <a:spcPts val="600"/>
                </a:spcAft>
                <a:buChar char="•"/>
                <a:defRPr sz="1600">
                  <a:solidFill>
                    <a:srgbClr val="0A4780"/>
                  </a:solidFill>
                  <a:latin typeface="Arial" pitchFamily="34" charset="0"/>
                </a:defRPr>
              </a:lvl3pPr>
              <a:lvl4pPr marL="1600200" indent="-228600" eaLnBrk="0" hangingPunct="0">
                <a:spcBef>
                  <a:spcPts val="600"/>
                </a:spcBef>
                <a:spcAft>
                  <a:spcPts val="600"/>
                </a:spcAft>
                <a:buChar char="–"/>
                <a:defRPr sz="1400">
                  <a:solidFill>
                    <a:srgbClr val="0A4780"/>
                  </a:solidFill>
                  <a:latin typeface="Arial" pitchFamily="34" charset="0"/>
                </a:defRPr>
              </a:lvl4pPr>
              <a:lvl5pPr marL="2057400" indent="-228600" eaLnBrk="0" hangingPunct="0">
                <a:spcBef>
                  <a:spcPts val="600"/>
                </a:spcBef>
                <a:spcAft>
                  <a:spcPts val="600"/>
                </a:spcAft>
                <a:buChar char="»"/>
                <a:defRPr sz="1400">
                  <a:solidFill>
                    <a:srgbClr val="0A4780"/>
                  </a:solidFill>
                  <a:latin typeface="Arial" pitchFamily="34" charset="0"/>
                </a:defRPr>
              </a:lvl5pPr>
              <a:lvl6pPr marL="2514600" indent="-228600" eaLnBrk="0" fontAlgn="base" hangingPunct="0">
                <a:spcBef>
                  <a:spcPts val="600"/>
                </a:spcBef>
                <a:spcAft>
                  <a:spcPts val="600"/>
                </a:spcAft>
                <a:buFont typeface="Arial" pitchFamily="34" charset="0"/>
                <a:buChar char="»"/>
                <a:defRPr sz="1400">
                  <a:solidFill>
                    <a:srgbClr val="0A4780"/>
                  </a:solidFill>
                  <a:latin typeface="Arial" pitchFamily="34" charset="0"/>
                </a:defRPr>
              </a:lvl6pPr>
              <a:lvl7pPr marL="2971800" indent="-228600" eaLnBrk="0" fontAlgn="base" hangingPunct="0">
                <a:spcBef>
                  <a:spcPts val="600"/>
                </a:spcBef>
                <a:spcAft>
                  <a:spcPts val="600"/>
                </a:spcAft>
                <a:buFont typeface="Arial" pitchFamily="34" charset="0"/>
                <a:buChar char="»"/>
                <a:defRPr sz="1400">
                  <a:solidFill>
                    <a:srgbClr val="0A4780"/>
                  </a:solidFill>
                  <a:latin typeface="Arial" pitchFamily="34" charset="0"/>
                </a:defRPr>
              </a:lvl7pPr>
              <a:lvl8pPr marL="3429000" indent="-228600" eaLnBrk="0" fontAlgn="base" hangingPunct="0">
                <a:spcBef>
                  <a:spcPts val="600"/>
                </a:spcBef>
                <a:spcAft>
                  <a:spcPts val="600"/>
                </a:spcAft>
                <a:buFont typeface="Arial" pitchFamily="34" charset="0"/>
                <a:buChar char="»"/>
                <a:defRPr sz="1400">
                  <a:solidFill>
                    <a:srgbClr val="0A4780"/>
                  </a:solidFill>
                  <a:latin typeface="Arial" pitchFamily="34" charset="0"/>
                </a:defRPr>
              </a:lvl8pPr>
              <a:lvl9pPr marL="3886200" indent="-228600" eaLnBrk="0" fontAlgn="base" hangingPunct="0">
                <a:spcBef>
                  <a:spcPts val="600"/>
                </a:spcBef>
                <a:spcAft>
                  <a:spcPts val="600"/>
                </a:spcAft>
                <a:buFont typeface="Arial" pitchFamily="34" charset="0"/>
                <a:buChar char="»"/>
                <a:defRPr sz="1400">
                  <a:solidFill>
                    <a:srgbClr val="0A4780"/>
                  </a:solidFill>
                  <a:latin typeface="Arial" pitchFamily="34" charset="0"/>
                </a:defRPr>
              </a:lvl9pPr>
            </a:lstStyle>
            <a:p>
              <a:pPr algn="ctr" eaLnBrk="1" fontAlgn="ctr" hangingPunct="1">
                <a:spcBef>
                  <a:spcPct val="0"/>
                </a:spcBef>
                <a:spcAft>
                  <a:spcPct val="0"/>
                </a:spcAft>
                <a:buClr>
                  <a:srgbClr val="FF0000"/>
                </a:buClr>
                <a:buSzPct val="70000"/>
                <a:buFont typeface="Arial" pitchFamily="34" charset="0"/>
                <a:buNone/>
              </a:pPr>
              <a:r>
                <a:rPr lang="zh-CN" altLang="en-US" sz="2400" dirty="0" smtClean="0">
                  <a:solidFill>
                    <a:schemeClr val="bg1"/>
                  </a:solidFill>
                  <a:latin typeface="+mn-ea"/>
                </a:rPr>
                <a:t>力反馈</a:t>
              </a:r>
              <a:endParaRPr lang="zh-CN" altLang="en-US" sz="2400" dirty="0">
                <a:solidFill>
                  <a:schemeClr val="bg1"/>
                </a:solidFill>
                <a:latin typeface="+mn-ea"/>
              </a:endParaRPr>
            </a:p>
          </p:txBody>
        </p:sp>
      </p:grpSp>
      <p:sp>
        <p:nvSpPr>
          <p:cNvPr id="30" name="AutoShape 4"/>
          <p:cNvSpPr>
            <a:spLocks noChangeArrowheads="1"/>
          </p:cNvSpPr>
          <p:nvPr>
            <p:custDataLst>
              <p:tags r:id="rId2"/>
            </p:custDataLst>
          </p:nvPr>
        </p:nvSpPr>
        <p:spPr bwMode="white">
          <a:xfrm>
            <a:off x="3209342" y="4227758"/>
            <a:ext cx="5235401" cy="1559870"/>
          </a:xfrm>
          <a:prstGeom prst="roundRect">
            <a:avLst>
              <a:gd name="adj" fmla="val 4784"/>
            </a:avLst>
          </a:prstGeom>
          <a:solidFill>
            <a:schemeClr val="bg1">
              <a:alpha val="60000"/>
            </a:schemeClr>
          </a:solidFill>
          <a:ln w="38100">
            <a:solidFill>
              <a:schemeClr val="accent5"/>
            </a:solidFill>
          </a:ln>
          <a:effectLst>
            <a:outerShdw blurRad="225425" dist="38100" dir="5220000" algn="ctr">
              <a:srgbClr val="000000">
                <a:alpha val="33000"/>
              </a:srgbClr>
            </a:outerShdw>
          </a:effectLst>
          <a:scene3d>
            <a:camera prst="orthographicFront"/>
            <a:lightRig rig="flat" dir="t"/>
          </a:scene3d>
          <a:sp3d contourW="19050">
            <a:bevelT w="101600" prst="divot"/>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buClr>
                <a:srgbClr val="FF0000"/>
              </a:buClr>
              <a:buSzPct val="70000"/>
              <a:buFont typeface="Wingdings" pitchFamily="2" charset="2"/>
              <a:buChar char="n"/>
              <a:tabLst>
                <a:tab pos="136525" algn="l"/>
              </a:tabLst>
              <a:defRPr/>
            </a:pPr>
            <a:endParaRPr lang="zh-CN" altLang="en-US" sz="1600" dirty="0">
              <a:solidFill>
                <a:prstClr val="black"/>
              </a:solidFill>
              <a:latin typeface="+mn-ea"/>
            </a:endParaRPr>
          </a:p>
        </p:txBody>
      </p:sp>
      <p:sp>
        <p:nvSpPr>
          <p:cNvPr id="31" name="矩形 30"/>
          <p:cNvSpPr/>
          <p:nvPr/>
        </p:nvSpPr>
        <p:spPr bwMode="auto">
          <a:xfrm>
            <a:off x="3285031" y="4335478"/>
            <a:ext cx="5159712" cy="1323439"/>
          </a:xfrm>
          <a:prstGeom prst="rect">
            <a:avLst/>
          </a:prstGeom>
        </p:spPr>
        <p:txBody>
          <a:bodyPr wrap="square">
            <a:spAutoFit/>
          </a:bodyPr>
          <a:lstStyle/>
          <a:p>
            <a:pPr marL="285750" lvl="2" indent="-285750" defTabSz="912813" eaLnBrk="0" hangingPunct="0">
              <a:buClr>
                <a:srgbClr val="FF0000"/>
              </a:buClr>
              <a:buSzPct val="80000"/>
              <a:buFont typeface="Wingdings" panose="05000000000000000000" pitchFamily="2" charset="2"/>
              <a:buChar char="u"/>
              <a:tabLst>
                <a:tab pos="136525" algn="l"/>
              </a:tabLst>
              <a:defRPr/>
            </a:pPr>
            <a:r>
              <a:rPr lang="zh-CN" altLang="en-US" sz="2000" spc="50" dirty="0">
                <a:ln w="11430"/>
                <a:solidFill>
                  <a:prstClr val="black"/>
                </a:solidFill>
                <a:latin typeface="+mn-ea"/>
              </a:rPr>
              <a:t>提供虚拟对象表面柔顺性、对象的重量和惯性等实时信息</a:t>
            </a:r>
            <a:r>
              <a:rPr lang="zh-CN" altLang="en-US" sz="2000" spc="50" dirty="0" smtClean="0">
                <a:ln w="11430"/>
                <a:solidFill>
                  <a:prstClr val="black"/>
                </a:solidFill>
                <a:latin typeface="+mn-ea"/>
              </a:rPr>
              <a:t>。</a:t>
            </a:r>
            <a:endParaRPr lang="en-US" altLang="zh-CN" sz="2000" spc="50" dirty="0" smtClean="0">
              <a:ln w="11430"/>
              <a:solidFill>
                <a:prstClr val="black"/>
              </a:solidFill>
              <a:latin typeface="+mn-ea"/>
            </a:endParaRPr>
          </a:p>
          <a:p>
            <a:pPr marL="285750" lvl="2" indent="-285750" defTabSz="912813" eaLnBrk="0" hangingPunct="0">
              <a:buClr>
                <a:srgbClr val="FF0000"/>
              </a:buClr>
              <a:buSzPct val="80000"/>
              <a:buFont typeface="Wingdings" panose="05000000000000000000" pitchFamily="2" charset="2"/>
              <a:buChar char="u"/>
              <a:tabLst>
                <a:tab pos="136525" algn="l"/>
              </a:tabLst>
              <a:defRPr/>
            </a:pPr>
            <a:r>
              <a:rPr lang="zh-CN" altLang="en-US" sz="2000" spc="50" dirty="0" smtClean="0">
                <a:ln w="11430"/>
                <a:solidFill>
                  <a:prstClr val="black"/>
                </a:solidFill>
                <a:latin typeface="+mn-ea"/>
              </a:rPr>
              <a:t>它</a:t>
            </a:r>
            <a:r>
              <a:rPr lang="zh-CN" altLang="en-US" sz="2000" spc="50" dirty="0">
                <a:ln w="11430"/>
                <a:solidFill>
                  <a:prstClr val="black"/>
                </a:solidFill>
                <a:latin typeface="+mn-ea"/>
              </a:rPr>
              <a:t>主动抵抗用户的触摸运动，并能阻止该运动（如果反馈力比较大）。</a:t>
            </a:r>
          </a:p>
        </p:txBody>
      </p:sp>
      <p:grpSp>
        <p:nvGrpSpPr>
          <p:cNvPr id="32" name="Rectangle 17"/>
          <p:cNvGrpSpPr>
            <a:grpSpLocks/>
          </p:cNvGrpSpPr>
          <p:nvPr/>
        </p:nvGrpSpPr>
        <p:grpSpPr bwMode="auto">
          <a:xfrm>
            <a:off x="2113085" y="2795540"/>
            <a:ext cx="1262264" cy="828675"/>
            <a:chOff x="0" y="0"/>
            <a:chExt cx="879" cy="522"/>
          </a:xfrm>
        </p:grpSpPr>
        <p:pic>
          <p:nvPicPr>
            <p:cNvPr id="33" name="Rectangle 1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879" cy="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 Box 19"/>
            <p:cNvSpPr txBox="1">
              <a:spLocks noChangeArrowheads="1"/>
            </p:cNvSpPr>
            <p:nvPr/>
          </p:nvSpPr>
          <p:spPr bwMode="auto">
            <a:xfrm>
              <a:off x="293" y="179"/>
              <a:ext cx="337"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eaLnBrk="0" hangingPunct="0">
                <a:tabLst>
                  <a:tab pos="136525" algn="l"/>
                </a:tabLst>
                <a:defRPr>
                  <a:solidFill>
                    <a:schemeClr val="tx1"/>
                  </a:solidFill>
                  <a:latin typeface="Arial" pitchFamily="34" charset="0"/>
                  <a:ea typeface="宋体" pitchFamily="2" charset="-122"/>
                </a:defRPr>
              </a:lvl1pPr>
              <a:lvl2pPr marL="742950" indent="-285750" eaLnBrk="0" hangingPunct="0">
                <a:tabLst>
                  <a:tab pos="136525" algn="l"/>
                </a:tabLst>
                <a:defRPr>
                  <a:solidFill>
                    <a:schemeClr val="tx1"/>
                  </a:solidFill>
                  <a:latin typeface="Arial" pitchFamily="34" charset="0"/>
                  <a:ea typeface="宋体" pitchFamily="2" charset="-122"/>
                </a:defRPr>
              </a:lvl2pPr>
              <a:lvl3pPr eaLnBrk="0" hangingPunct="0">
                <a:tabLst>
                  <a:tab pos="136525" algn="l"/>
                </a:tabLst>
                <a:defRPr>
                  <a:solidFill>
                    <a:schemeClr val="tx1"/>
                  </a:solidFill>
                  <a:latin typeface="Arial" pitchFamily="34" charset="0"/>
                  <a:ea typeface="宋体" pitchFamily="2" charset="-122"/>
                </a:defRPr>
              </a:lvl3pPr>
              <a:lvl4pPr marL="1600200" indent="-228600" eaLnBrk="0" hangingPunct="0">
                <a:tabLst>
                  <a:tab pos="136525" algn="l"/>
                </a:tabLst>
                <a:defRPr>
                  <a:solidFill>
                    <a:schemeClr val="tx1"/>
                  </a:solidFill>
                  <a:latin typeface="Arial" pitchFamily="34" charset="0"/>
                  <a:ea typeface="宋体" pitchFamily="2" charset="-122"/>
                </a:defRPr>
              </a:lvl4pPr>
              <a:lvl5pPr marL="2057400" indent="-228600" eaLnBrk="0" hangingPunct="0">
                <a:tabLst>
                  <a:tab pos="136525" algn="l"/>
                </a:tabLst>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tabLst>
                  <a:tab pos="136525" algn="l"/>
                </a:tabLs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tabLst>
                  <a:tab pos="136525" algn="l"/>
                </a:tabLs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tabLst>
                  <a:tab pos="136525" algn="l"/>
                </a:tabLs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tabLst>
                  <a:tab pos="136525" algn="l"/>
                </a:tabLst>
                <a:defRPr>
                  <a:solidFill>
                    <a:schemeClr val="tx1"/>
                  </a:solidFill>
                  <a:latin typeface="Arial" pitchFamily="34" charset="0"/>
                  <a:ea typeface="宋体" pitchFamily="2" charset="-122"/>
                </a:defRPr>
              </a:lvl9pPr>
            </a:lstStyle>
            <a:p>
              <a:pPr marL="0" lvl="2" algn="ctr" fontAlgn="ctr">
                <a:buClr>
                  <a:srgbClr val="FF0000"/>
                </a:buClr>
                <a:buSzPct val="70000"/>
                <a:defRPr/>
              </a:pPr>
              <a:endParaRPr lang="zh-CN" altLang="en-US" sz="2400" b="1" smtClean="0">
                <a:effectLst>
                  <a:outerShdw blurRad="38100" dist="38100" dir="2700000" algn="tl">
                    <a:srgbClr val="C0C0C0"/>
                  </a:outerShdw>
                </a:effectLst>
                <a:latin typeface="+mn-ea"/>
                <a:ea typeface="+mn-ea"/>
              </a:endParaRPr>
            </a:p>
          </p:txBody>
        </p:sp>
      </p:grpSp>
      <p:grpSp>
        <p:nvGrpSpPr>
          <p:cNvPr id="35" name="组合 26"/>
          <p:cNvGrpSpPr>
            <a:grpSpLocks/>
          </p:cNvGrpSpPr>
          <p:nvPr/>
        </p:nvGrpSpPr>
        <p:grpSpPr bwMode="auto">
          <a:xfrm>
            <a:off x="594572" y="2605195"/>
            <a:ext cx="1968642" cy="1320492"/>
            <a:chOff x="-437039" y="-385861"/>
            <a:chExt cx="2085524" cy="1718406"/>
          </a:xfrm>
        </p:grpSpPr>
        <p:pic>
          <p:nvPicPr>
            <p:cNvPr id="36" name="圆角矩形 2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039" y="-385861"/>
              <a:ext cx="2085524" cy="1718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矩形 27"/>
            <p:cNvSpPr>
              <a:spLocks noChangeArrowheads="1"/>
            </p:cNvSpPr>
            <p:nvPr/>
          </p:nvSpPr>
          <p:spPr bwMode="auto">
            <a:xfrm>
              <a:off x="-39411" y="-56555"/>
              <a:ext cx="1364803" cy="1081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ts val="600"/>
                </a:spcBef>
                <a:spcAft>
                  <a:spcPts val="600"/>
                </a:spcAft>
                <a:buChar char="•"/>
                <a:defRPr sz="2000">
                  <a:solidFill>
                    <a:srgbClr val="0A4780"/>
                  </a:solidFill>
                  <a:latin typeface="Arial" pitchFamily="34" charset="0"/>
                </a:defRPr>
              </a:lvl1pPr>
              <a:lvl2pPr marL="742950" indent="-285750" eaLnBrk="0" hangingPunct="0">
                <a:spcBef>
                  <a:spcPts val="600"/>
                </a:spcBef>
                <a:spcAft>
                  <a:spcPts val="600"/>
                </a:spcAft>
                <a:buChar char="–"/>
                <a:defRPr>
                  <a:solidFill>
                    <a:srgbClr val="0A4780"/>
                  </a:solidFill>
                  <a:latin typeface="Arial" pitchFamily="34" charset="0"/>
                </a:defRPr>
              </a:lvl2pPr>
              <a:lvl3pPr marL="1143000" indent="-228600" eaLnBrk="0" hangingPunct="0">
                <a:spcBef>
                  <a:spcPts val="600"/>
                </a:spcBef>
                <a:spcAft>
                  <a:spcPts val="600"/>
                </a:spcAft>
                <a:buChar char="•"/>
                <a:defRPr sz="1600">
                  <a:solidFill>
                    <a:srgbClr val="0A4780"/>
                  </a:solidFill>
                  <a:latin typeface="Arial" pitchFamily="34" charset="0"/>
                </a:defRPr>
              </a:lvl3pPr>
              <a:lvl4pPr marL="1600200" indent="-228600" eaLnBrk="0" hangingPunct="0">
                <a:spcBef>
                  <a:spcPts val="600"/>
                </a:spcBef>
                <a:spcAft>
                  <a:spcPts val="600"/>
                </a:spcAft>
                <a:buChar char="–"/>
                <a:defRPr sz="1400">
                  <a:solidFill>
                    <a:srgbClr val="0A4780"/>
                  </a:solidFill>
                  <a:latin typeface="Arial" pitchFamily="34" charset="0"/>
                </a:defRPr>
              </a:lvl4pPr>
              <a:lvl5pPr marL="2057400" indent="-228600" eaLnBrk="0" hangingPunct="0">
                <a:spcBef>
                  <a:spcPts val="600"/>
                </a:spcBef>
                <a:spcAft>
                  <a:spcPts val="600"/>
                </a:spcAft>
                <a:buChar char="»"/>
                <a:defRPr sz="1400">
                  <a:solidFill>
                    <a:srgbClr val="0A4780"/>
                  </a:solidFill>
                  <a:latin typeface="Arial" pitchFamily="34" charset="0"/>
                </a:defRPr>
              </a:lvl5pPr>
              <a:lvl6pPr marL="2514600" indent="-228600" eaLnBrk="0" fontAlgn="base" hangingPunct="0">
                <a:spcBef>
                  <a:spcPts val="600"/>
                </a:spcBef>
                <a:spcAft>
                  <a:spcPts val="600"/>
                </a:spcAft>
                <a:buFont typeface="Arial" pitchFamily="34" charset="0"/>
                <a:buChar char="»"/>
                <a:defRPr sz="1400">
                  <a:solidFill>
                    <a:srgbClr val="0A4780"/>
                  </a:solidFill>
                  <a:latin typeface="Arial" pitchFamily="34" charset="0"/>
                </a:defRPr>
              </a:lvl6pPr>
              <a:lvl7pPr marL="2971800" indent="-228600" eaLnBrk="0" fontAlgn="base" hangingPunct="0">
                <a:spcBef>
                  <a:spcPts val="600"/>
                </a:spcBef>
                <a:spcAft>
                  <a:spcPts val="600"/>
                </a:spcAft>
                <a:buFont typeface="Arial" pitchFamily="34" charset="0"/>
                <a:buChar char="»"/>
                <a:defRPr sz="1400">
                  <a:solidFill>
                    <a:srgbClr val="0A4780"/>
                  </a:solidFill>
                  <a:latin typeface="Arial" pitchFamily="34" charset="0"/>
                </a:defRPr>
              </a:lvl7pPr>
              <a:lvl8pPr marL="3429000" indent="-228600" eaLnBrk="0" fontAlgn="base" hangingPunct="0">
                <a:spcBef>
                  <a:spcPts val="600"/>
                </a:spcBef>
                <a:spcAft>
                  <a:spcPts val="600"/>
                </a:spcAft>
                <a:buFont typeface="Arial" pitchFamily="34" charset="0"/>
                <a:buChar char="»"/>
                <a:defRPr sz="1400">
                  <a:solidFill>
                    <a:srgbClr val="0A4780"/>
                  </a:solidFill>
                  <a:latin typeface="Arial" pitchFamily="34" charset="0"/>
                </a:defRPr>
              </a:lvl8pPr>
              <a:lvl9pPr marL="3886200" indent="-228600" eaLnBrk="0" fontAlgn="base" hangingPunct="0">
                <a:spcBef>
                  <a:spcPts val="600"/>
                </a:spcBef>
                <a:spcAft>
                  <a:spcPts val="600"/>
                </a:spcAft>
                <a:buFont typeface="Arial" pitchFamily="34" charset="0"/>
                <a:buChar char="»"/>
                <a:defRPr sz="1400">
                  <a:solidFill>
                    <a:srgbClr val="0A4780"/>
                  </a:solidFill>
                  <a:latin typeface="Arial" pitchFamily="34" charset="0"/>
                </a:defRPr>
              </a:lvl9pPr>
            </a:lstStyle>
            <a:p>
              <a:pPr algn="ctr" eaLnBrk="1" fontAlgn="ctr" hangingPunct="1">
                <a:spcBef>
                  <a:spcPct val="0"/>
                </a:spcBef>
                <a:spcAft>
                  <a:spcPct val="0"/>
                </a:spcAft>
                <a:buClr>
                  <a:srgbClr val="FF0000"/>
                </a:buClr>
                <a:buSzPct val="70000"/>
                <a:buFont typeface="Arial" pitchFamily="34" charset="0"/>
                <a:buNone/>
              </a:pPr>
              <a:r>
                <a:rPr lang="zh-CN" altLang="en-US" sz="2400" dirty="0" smtClean="0">
                  <a:solidFill>
                    <a:schemeClr val="bg1"/>
                  </a:solidFill>
                  <a:latin typeface="+mn-ea"/>
                </a:rPr>
                <a:t>触觉反馈</a:t>
              </a:r>
              <a:endParaRPr lang="zh-CN" altLang="en-US" sz="2400" dirty="0">
                <a:solidFill>
                  <a:schemeClr val="bg1"/>
                </a:solidFill>
                <a:latin typeface="+mn-ea"/>
              </a:endParaRPr>
            </a:p>
          </p:txBody>
        </p:sp>
      </p:grpSp>
      <p:grpSp>
        <p:nvGrpSpPr>
          <p:cNvPr id="38" name="Rectangle 17"/>
          <p:cNvGrpSpPr>
            <a:grpSpLocks/>
          </p:cNvGrpSpPr>
          <p:nvPr/>
        </p:nvGrpSpPr>
        <p:grpSpPr bwMode="auto">
          <a:xfrm>
            <a:off x="2133920" y="4570628"/>
            <a:ext cx="1262264" cy="828675"/>
            <a:chOff x="0" y="0"/>
            <a:chExt cx="879" cy="522"/>
          </a:xfrm>
        </p:grpSpPr>
        <p:pic>
          <p:nvPicPr>
            <p:cNvPr id="39" name="Rectangle 1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879" cy="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 Box 19"/>
            <p:cNvSpPr txBox="1">
              <a:spLocks noChangeArrowheads="1"/>
            </p:cNvSpPr>
            <p:nvPr/>
          </p:nvSpPr>
          <p:spPr bwMode="auto">
            <a:xfrm>
              <a:off x="293" y="179"/>
              <a:ext cx="337"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eaLnBrk="0" hangingPunct="0">
                <a:tabLst>
                  <a:tab pos="136525" algn="l"/>
                </a:tabLst>
                <a:defRPr>
                  <a:solidFill>
                    <a:schemeClr val="tx1"/>
                  </a:solidFill>
                  <a:latin typeface="Arial" pitchFamily="34" charset="0"/>
                  <a:ea typeface="宋体" pitchFamily="2" charset="-122"/>
                </a:defRPr>
              </a:lvl1pPr>
              <a:lvl2pPr marL="742950" indent="-285750" eaLnBrk="0" hangingPunct="0">
                <a:tabLst>
                  <a:tab pos="136525" algn="l"/>
                </a:tabLst>
                <a:defRPr>
                  <a:solidFill>
                    <a:schemeClr val="tx1"/>
                  </a:solidFill>
                  <a:latin typeface="Arial" pitchFamily="34" charset="0"/>
                  <a:ea typeface="宋体" pitchFamily="2" charset="-122"/>
                </a:defRPr>
              </a:lvl2pPr>
              <a:lvl3pPr eaLnBrk="0" hangingPunct="0">
                <a:tabLst>
                  <a:tab pos="136525" algn="l"/>
                </a:tabLst>
                <a:defRPr>
                  <a:solidFill>
                    <a:schemeClr val="tx1"/>
                  </a:solidFill>
                  <a:latin typeface="Arial" pitchFamily="34" charset="0"/>
                  <a:ea typeface="宋体" pitchFamily="2" charset="-122"/>
                </a:defRPr>
              </a:lvl3pPr>
              <a:lvl4pPr marL="1600200" indent="-228600" eaLnBrk="0" hangingPunct="0">
                <a:tabLst>
                  <a:tab pos="136525" algn="l"/>
                </a:tabLst>
                <a:defRPr>
                  <a:solidFill>
                    <a:schemeClr val="tx1"/>
                  </a:solidFill>
                  <a:latin typeface="Arial" pitchFamily="34" charset="0"/>
                  <a:ea typeface="宋体" pitchFamily="2" charset="-122"/>
                </a:defRPr>
              </a:lvl4pPr>
              <a:lvl5pPr marL="2057400" indent="-228600" eaLnBrk="0" hangingPunct="0">
                <a:tabLst>
                  <a:tab pos="136525" algn="l"/>
                </a:tabLst>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tabLst>
                  <a:tab pos="136525" algn="l"/>
                </a:tabLs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tabLst>
                  <a:tab pos="136525" algn="l"/>
                </a:tabLs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tabLst>
                  <a:tab pos="136525" algn="l"/>
                </a:tabLs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tabLst>
                  <a:tab pos="136525" algn="l"/>
                </a:tabLst>
                <a:defRPr>
                  <a:solidFill>
                    <a:schemeClr val="tx1"/>
                  </a:solidFill>
                  <a:latin typeface="Arial" pitchFamily="34" charset="0"/>
                  <a:ea typeface="宋体" pitchFamily="2" charset="-122"/>
                </a:defRPr>
              </a:lvl9pPr>
            </a:lstStyle>
            <a:p>
              <a:pPr marL="0" lvl="2" algn="ctr" fontAlgn="ctr">
                <a:buClr>
                  <a:srgbClr val="FF0000"/>
                </a:buClr>
                <a:buSzPct val="70000"/>
                <a:defRPr/>
              </a:pPr>
              <a:endParaRPr lang="zh-CN" altLang="en-US" sz="2400" b="1" smtClean="0">
                <a:effectLst>
                  <a:outerShdw blurRad="38100" dist="38100" dir="2700000" algn="tl">
                    <a:srgbClr val="C0C0C0"/>
                  </a:outerShdw>
                </a:effectLst>
                <a:latin typeface="+mn-ea"/>
                <a:ea typeface="+mn-ea"/>
              </a:endParaRPr>
            </a:p>
          </p:txBody>
        </p:sp>
      </p:grpSp>
      <p:sp>
        <p:nvSpPr>
          <p:cNvPr id="19" name="Rectangle 3"/>
          <p:cNvSpPr>
            <a:spLocks noGrp="1" noChangeArrowheads="1"/>
          </p:cNvSpPr>
          <p:nvPr>
            <p:ph type="body" idx="1"/>
          </p:nvPr>
        </p:nvSpPr>
        <p:spPr>
          <a:xfrm>
            <a:off x="570155" y="858883"/>
            <a:ext cx="7874597" cy="1410982"/>
          </a:xfrm>
        </p:spPr>
        <p:txBody>
          <a:bodyPr/>
          <a:lstStyle/>
          <a:p>
            <a:r>
              <a:rPr lang="zh-CN" altLang="en-US" b="1" dirty="0" smtClean="0">
                <a:solidFill>
                  <a:srgbClr val="0070C0"/>
                </a:solidFill>
                <a:latin typeface="Times New Roman" pitchFamily="18" charset="0"/>
                <a:cs typeface="Times New Roman" pitchFamily="18" charset="0"/>
              </a:rPr>
              <a:t>触觉</a:t>
            </a:r>
            <a:r>
              <a:rPr lang="zh-CN" altLang="en-US" b="1" dirty="0">
                <a:solidFill>
                  <a:srgbClr val="0070C0"/>
                </a:solidFill>
                <a:latin typeface="Times New Roman" pitchFamily="18" charset="0"/>
                <a:cs typeface="Times New Roman" pitchFamily="18" charset="0"/>
              </a:rPr>
              <a:t>反馈</a:t>
            </a:r>
            <a:r>
              <a:rPr lang="zh-CN" altLang="en-US" dirty="0">
                <a:latin typeface="Times New Roman" pitchFamily="18" charset="0"/>
                <a:cs typeface="Times New Roman" pitchFamily="18" charset="0"/>
              </a:rPr>
              <a:t>（</a:t>
            </a:r>
            <a:r>
              <a:rPr lang="en-US" altLang="zh-CN" dirty="0" err="1">
                <a:latin typeface="Times New Roman" pitchFamily="18" charset="0"/>
                <a:cs typeface="Times New Roman" pitchFamily="18" charset="0"/>
              </a:rPr>
              <a:t>Hapitic</a:t>
            </a:r>
            <a:r>
              <a:rPr lang="zh-CN" altLang="en-US" dirty="0">
                <a:latin typeface="Times New Roman" pitchFamily="18" charset="0"/>
                <a:cs typeface="Times New Roman" pitchFamily="18" charset="0"/>
              </a:rPr>
              <a:t>）这个词来自希腊语的</a:t>
            </a:r>
            <a:r>
              <a:rPr lang="en-US" altLang="zh-CN" dirty="0">
                <a:latin typeface="Times New Roman" pitchFamily="18" charset="0"/>
                <a:cs typeface="Times New Roman" pitchFamily="18" charset="0"/>
              </a:rPr>
              <a:t>Happen</a:t>
            </a:r>
            <a:r>
              <a:rPr lang="zh-CN" altLang="en-US" dirty="0">
                <a:latin typeface="Times New Roman" pitchFamily="18" charset="0"/>
                <a:cs typeface="Times New Roman" pitchFamily="18" charset="0"/>
              </a:rPr>
              <a:t>，意思是接触，它们能传送一类非常重要的</a:t>
            </a:r>
            <a:r>
              <a:rPr lang="zh-CN" altLang="en-US" dirty="0">
                <a:solidFill>
                  <a:srgbClr val="000099"/>
                </a:solidFill>
                <a:latin typeface="Times New Roman" pitchFamily="18" charset="0"/>
                <a:cs typeface="Times New Roman" pitchFamily="18" charset="0"/>
              </a:rPr>
              <a:t>感官信息</a:t>
            </a:r>
            <a:r>
              <a:rPr lang="zh-CN" altLang="en-US" dirty="0">
                <a:latin typeface="Times New Roman" pitchFamily="18" charset="0"/>
                <a:cs typeface="Times New Roman" pitchFamily="18" charset="0"/>
              </a:rPr>
              <a:t>，帮助用户</a:t>
            </a:r>
            <a:r>
              <a:rPr lang="zh-CN" altLang="en-US" dirty="0">
                <a:solidFill>
                  <a:srgbClr val="000099"/>
                </a:solidFill>
                <a:latin typeface="Times New Roman" pitchFamily="18" charset="0"/>
                <a:cs typeface="Times New Roman" pitchFamily="18" charset="0"/>
              </a:rPr>
              <a:t>利用触觉来识别环境中的虚拟对象</a:t>
            </a:r>
            <a:r>
              <a:rPr lang="zh-CN" altLang="en-US" dirty="0">
                <a:latin typeface="Times New Roman" pitchFamily="18" charset="0"/>
                <a:cs typeface="Times New Roman" pitchFamily="18" charset="0"/>
              </a:rPr>
              <a:t>，并通过这些对象执行某些任务。</a:t>
            </a:r>
            <a:endParaRPr lang="zh-CN" altLang="en-US" dirty="0" smtClean="0">
              <a:solidFill>
                <a:srgbClr val="0070C0"/>
              </a:solidFill>
              <a:latin typeface="Times New Roman" pitchFamily="18" charset="0"/>
              <a:cs typeface="Times New Roman" pitchFamily="18" charset="0"/>
            </a:endParaRPr>
          </a:p>
        </p:txBody>
      </p:sp>
    </p:spTree>
    <p:extLst>
      <p:ext uri="{BB962C8B-B14F-4D97-AF65-F5344CB8AC3E}">
        <p14:creationId xmlns:p14="http://schemas.microsoft.com/office/powerpoint/2010/main" val="15151182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61775" y="182884"/>
            <a:ext cx="8193541" cy="548640"/>
          </a:xfrm>
        </p:spPr>
        <p:txBody>
          <a:bodyPr/>
          <a:lstStyle/>
          <a:p>
            <a:r>
              <a:rPr lang="en-US" altLang="zh-CN" b="1" dirty="0"/>
              <a:t>3.3 </a:t>
            </a:r>
            <a:r>
              <a:rPr lang="zh-CN" altLang="en-US" b="1" dirty="0"/>
              <a:t>触 觉 反 馈</a:t>
            </a:r>
            <a:endParaRPr lang="zh-CN" altLang="en-US" sz="3600" dirty="0">
              <a:solidFill>
                <a:srgbClr val="0070C0"/>
              </a:solidFill>
            </a:endParaRPr>
          </a:p>
        </p:txBody>
      </p:sp>
      <p:sp>
        <p:nvSpPr>
          <p:cNvPr id="5" name="矩形 4"/>
          <p:cNvSpPr/>
          <p:nvPr/>
        </p:nvSpPr>
        <p:spPr>
          <a:xfrm>
            <a:off x="683107" y="857518"/>
            <a:ext cx="7879977" cy="480131"/>
          </a:xfrm>
          <a:prstGeom prst="rect">
            <a:avLst/>
          </a:prstGeom>
        </p:spPr>
        <p:txBody>
          <a:bodyPr wrap="square">
            <a:spAutoFit/>
          </a:bodyPr>
          <a:lstStyle/>
          <a:p>
            <a:pPr lvl="0">
              <a:lnSpc>
                <a:spcPct val="90000"/>
              </a:lnSpc>
              <a:spcBef>
                <a:spcPts val="1000"/>
              </a:spcBef>
            </a:pPr>
            <a:r>
              <a:rPr lang="en-US" altLang="zh-CN" sz="2800" dirty="0">
                <a:solidFill>
                  <a:srgbClr val="0070C0"/>
                </a:solidFill>
                <a:latin typeface="Times New Roman" pitchFamily="18" charset="0"/>
                <a:cs typeface="Times New Roman" pitchFamily="18" charset="0"/>
              </a:rPr>
              <a:t>3.3.1  </a:t>
            </a:r>
            <a:r>
              <a:rPr lang="zh-CN" altLang="en-US" sz="2800" dirty="0">
                <a:solidFill>
                  <a:srgbClr val="0070C0"/>
                </a:solidFill>
                <a:latin typeface="Times New Roman" pitchFamily="18" charset="0"/>
                <a:cs typeface="Times New Roman" pitchFamily="18" charset="0"/>
              </a:rPr>
              <a:t>人类的触觉系统</a:t>
            </a:r>
            <a:endParaRPr lang="en-US" altLang="zh-CN" sz="2800" b="1" dirty="0" smtClean="0">
              <a:solidFill>
                <a:srgbClr val="0070C0"/>
              </a:solidFill>
              <a:latin typeface="Times New Roman" pitchFamily="18" charset="0"/>
              <a:cs typeface="Times New Roman" pitchFamily="18" charset="0"/>
            </a:endParaRPr>
          </a:p>
        </p:txBody>
      </p:sp>
      <p:sp>
        <p:nvSpPr>
          <p:cNvPr id="4" name="矩形 3"/>
          <p:cNvSpPr/>
          <p:nvPr/>
        </p:nvSpPr>
        <p:spPr>
          <a:xfrm>
            <a:off x="672349" y="3531297"/>
            <a:ext cx="8267260" cy="2400657"/>
          </a:xfrm>
          <a:prstGeom prst="rect">
            <a:avLst/>
          </a:prstGeom>
        </p:spPr>
        <p:txBody>
          <a:bodyPr wrap="square">
            <a:spAutoFit/>
          </a:bodyPr>
          <a:lstStyle/>
          <a:p>
            <a:pPr fontAlgn="ctr">
              <a:lnSpc>
                <a:spcPct val="150000"/>
              </a:lnSpc>
            </a:pPr>
            <a:r>
              <a:rPr lang="en-US" altLang="zh-CN" sz="2000" dirty="0" smtClean="0"/>
              <a:t>1</a:t>
            </a:r>
            <a:r>
              <a:rPr lang="zh-CN" altLang="en-US" sz="2000" dirty="0"/>
              <a:t>．</a:t>
            </a:r>
            <a:r>
              <a:rPr lang="zh-CN" altLang="en-US" sz="2000" dirty="0" smtClean="0"/>
              <a:t>触觉</a:t>
            </a:r>
            <a:endParaRPr lang="en-US" altLang="zh-CN" sz="2000" dirty="0" smtClean="0"/>
          </a:p>
          <a:p>
            <a:pPr fontAlgn="ctr">
              <a:lnSpc>
                <a:spcPct val="150000"/>
              </a:lnSpc>
              <a:buClr>
                <a:srgbClr val="FF0000"/>
              </a:buClr>
            </a:pPr>
            <a:r>
              <a:rPr lang="zh-CN" altLang="en-US" sz="2000" dirty="0" smtClean="0"/>
              <a:t>当皮肤受到</a:t>
            </a:r>
            <a:r>
              <a:rPr lang="zh-CN" altLang="en-US" sz="2000" dirty="0"/>
              <a:t>刺激时</a:t>
            </a:r>
            <a:r>
              <a:rPr lang="zh-CN" altLang="en-US" sz="2000" dirty="0" smtClean="0"/>
              <a:t>，</a:t>
            </a:r>
            <a:r>
              <a:rPr lang="zh-CN" altLang="en-US" sz="2000" dirty="0">
                <a:solidFill>
                  <a:srgbClr val="000099"/>
                </a:solidFill>
              </a:rPr>
              <a:t>触觉传感器</a:t>
            </a:r>
            <a:r>
              <a:rPr lang="zh-CN" altLang="en-US" sz="2000" dirty="0" smtClean="0"/>
              <a:t>会</a:t>
            </a:r>
            <a:r>
              <a:rPr lang="zh-CN" altLang="en-US" sz="2000" dirty="0"/>
              <a:t>产生很小的放电，最终被大脑感知到</a:t>
            </a:r>
            <a:r>
              <a:rPr lang="zh-CN" altLang="en-US" sz="2000" dirty="0" smtClean="0"/>
              <a:t>。</a:t>
            </a:r>
            <a:endParaRPr lang="en-US" altLang="zh-CN" sz="2000" dirty="0" smtClean="0"/>
          </a:p>
          <a:p>
            <a:pPr fontAlgn="ctr">
              <a:lnSpc>
                <a:spcPct val="150000"/>
              </a:lnSpc>
            </a:pPr>
            <a:r>
              <a:rPr lang="en-US" altLang="zh-CN" sz="2000" dirty="0"/>
              <a:t>2</a:t>
            </a:r>
            <a:r>
              <a:rPr lang="zh-CN" altLang="en-US" sz="2000" dirty="0"/>
              <a:t>．传感器</a:t>
            </a:r>
            <a:r>
              <a:rPr lang="en-US" altLang="zh-CN" sz="2000" dirty="0"/>
              <a:t>-</a:t>
            </a:r>
            <a:r>
              <a:rPr lang="zh-CN" altLang="en-US" sz="2000" dirty="0"/>
              <a:t>发动机控制</a:t>
            </a:r>
          </a:p>
          <a:p>
            <a:pPr>
              <a:lnSpc>
                <a:spcPct val="150000"/>
              </a:lnSpc>
            </a:pPr>
            <a:r>
              <a:rPr lang="zh-CN" altLang="en-US" sz="2000" dirty="0"/>
              <a:t>身体的传感器</a:t>
            </a:r>
            <a:r>
              <a:rPr lang="en-US" altLang="zh-CN" sz="2000" dirty="0"/>
              <a:t>-</a:t>
            </a:r>
            <a:r>
              <a:rPr lang="zh-CN" altLang="en-US" sz="2000" dirty="0"/>
              <a:t>发动机控制系统使用</a:t>
            </a:r>
            <a:r>
              <a:rPr lang="zh-CN" altLang="en-US" sz="2000" dirty="0">
                <a:solidFill>
                  <a:srgbClr val="0000CC"/>
                </a:solidFill>
              </a:rPr>
              <a:t>触觉</a:t>
            </a:r>
            <a:r>
              <a:rPr lang="zh-CN" altLang="en-US" sz="2000" dirty="0"/>
              <a:t>、</a:t>
            </a:r>
            <a:r>
              <a:rPr lang="zh-CN" altLang="en-US" sz="2000" dirty="0">
                <a:solidFill>
                  <a:srgbClr val="0000CC"/>
                </a:solidFill>
              </a:rPr>
              <a:t>本体感受</a:t>
            </a:r>
            <a:r>
              <a:rPr lang="zh-CN" altLang="en-US" sz="2000" dirty="0"/>
              <a:t>和</a:t>
            </a:r>
            <a:r>
              <a:rPr lang="zh-CN" altLang="en-US" sz="2000" dirty="0">
                <a:solidFill>
                  <a:srgbClr val="0000CC"/>
                </a:solidFill>
              </a:rPr>
              <a:t>肌肉运动知觉</a:t>
            </a:r>
            <a:r>
              <a:rPr lang="zh-CN" altLang="en-US" sz="2000" dirty="0"/>
              <a:t>来影响施加在触觉接口上的力。</a:t>
            </a:r>
            <a:endParaRPr lang="en-US" altLang="zh-CN" sz="2000" dirty="0" smtClean="0"/>
          </a:p>
        </p:txBody>
      </p:sp>
      <p:sp>
        <p:nvSpPr>
          <p:cNvPr id="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3"/>
          <p:cNvSpPr>
            <a:spLocks noChangeArrowheads="1"/>
          </p:cNvSpPr>
          <p:nvPr/>
        </p:nvSpPr>
        <p:spPr bwMode="auto">
          <a:xfrm>
            <a:off x="0" y="17240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700" b="0" i="0" u="none" strike="noStrike" cap="none" normalizeH="0" baseline="0" smtClean="0">
                <a:ln>
                  <a:noFill/>
                </a:ln>
                <a:solidFill>
                  <a:schemeClr val="tx1"/>
                </a:solidFill>
                <a:effectLst/>
                <a:latin typeface="Arial" pitchFamily="34" charset="0"/>
                <a:ea typeface="宋体" pitchFamily="2" charset="-122"/>
                <a:cs typeface="宋体" pitchFamily="2" charset="-122"/>
              </a:rPr>
              <a:t> </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7" name="AutoShape 4"/>
          <p:cNvSpPr>
            <a:spLocks noChangeArrowheads="1"/>
          </p:cNvSpPr>
          <p:nvPr>
            <p:custDataLst>
              <p:tags r:id="rId1"/>
            </p:custDataLst>
          </p:nvPr>
        </p:nvSpPr>
        <p:spPr bwMode="white">
          <a:xfrm>
            <a:off x="695574" y="1348407"/>
            <a:ext cx="7792203" cy="2147828"/>
          </a:xfrm>
          <a:prstGeom prst="roundRect">
            <a:avLst>
              <a:gd name="adj" fmla="val 4784"/>
            </a:avLst>
          </a:prstGeom>
          <a:noFill/>
          <a:ln w="38100">
            <a:gradFill>
              <a:gsLst>
                <a:gs pos="0">
                  <a:srgbClr val="00B0F0"/>
                </a:gs>
                <a:gs pos="100000">
                  <a:srgbClr val="00206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65100" h="1270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342900" lvl="0" indent="-342900">
              <a:lnSpc>
                <a:spcPct val="90000"/>
              </a:lnSpc>
              <a:spcBef>
                <a:spcPts val="1000"/>
              </a:spcBef>
              <a:buClr>
                <a:srgbClr val="FF0000"/>
              </a:buClr>
              <a:buFont typeface="Wingdings" panose="05000000000000000000" pitchFamily="2" charset="2"/>
              <a:buChar char="u"/>
            </a:pPr>
            <a:r>
              <a:rPr lang="zh-CN" altLang="en-US" sz="2000" dirty="0">
                <a:solidFill>
                  <a:prstClr val="black"/>
                </a:solidFill>
                <a:latin typeface="Times New Roman" pitchFamily="18" charset="0"/>
                <a:cs typeface="Times New Roman" pitchFamily="18" charset="0"/>
              </a:rPr>
              <a:t>人类的触觉系统的输入是由</a:t>
            </a:r>
            <a:r>
              <a:rPr lang="zh-CN" altLang="en-US" sz="2000" dirty="0">
                <a:solidFill>
                  <a:srgbClr val="000099"/>
                </a:solidFill>
                <a:latin typeface="Times New Roman" pitchFamily="18" charset="0"/>
                <a:cs typeface="Times New Roman" pitchFamily="18" charset="0"/>
              </a:rPr>
              <a:t>感知循环</a:t>
            </a:r>
            <a:r>
              <a:rPr lang="zh-CN" altLang="en-US" sz="2000" dirty="0">
                <a:solidFill>
                  <a:prstClr val="black"/>
                </a:solidFill>
                <a:latin typeface="Times New Roman" pitchFamily="18" charset="0"/>
                <a:cs typeface="Times New Roman" pitchFamily="18" charset="0"/>
              </a:rPr>
              <a:t>提供</a:t>
            </a:r>
            <a:r>
              <a:rPr lang="zh-CN" altLang="en-US" sz="2000" dirty="0" smtClean="0">
                <a:solidFill>
                  <a:prstClr val="black"/>
                </a:solidFill>
                <a:latin typeface="Times New Roman" pitchFamily="18" charset="0"/>
                <a:cs typeface="Times New Roman" pitchFamily="18" charset="0"/>
              </a:rPr>
              <a:t>的；</a:t>
            </a:r>
            <a:endParaRPr lang="en-US" altLang="zh-CN" sz="2000" dirty="0" smtClean="0">
              <a:solidFill>
                <a:prstClr val="black"/>
              </a:solidFill>
              <a:latin typeface="Times New Roman" pitchFamily="18" charset="0"/>
              <a:cs typeface="Times New Roman" pitchFamily="18" charset="0"/>
            </a:endParaRPr>
          </a:p>
          <a:p>
            <a:pPr marL="342900" lvl="0" indent="-342900">
              <a:lnSpc>
                <a:spcPct val="90000"/>
              </a:lnSpc>
              <a:spcBef>
                <a:spcPts val="1000"/>
              </a:spcBef>
              <a:buClr>
                <a:srgbClr val="FF0000"/>
              </a:buClr>
              <a:buFont typeface="Wingdings" panose="05000000000000000000" pitchFamily="2" charset="2"/>
              <a:buChar char="u"/>
            </a:pPr>
            <a:r>
              <a:rPr lang="zh-CN" altLang="en-US" sz="2000" dirty="0" smtClean="0">
                <a:solidFill>
                  <a:prstClr val="black"/>
                </a:solidFill>
                <a:latin typeface="Times New Roman" pitchFamily="18" charset="0"/>
                <a:cs typeface="Times New Roman" pitchFamily="18" charset="0"/>
              </a:rPr>
              <a:t>对</a:t>
            </a:r>
            <a:r>
              <a:rPr lang="zh-CN" altLang="en-US" sz="2000" dirty="0">
                <a:solidFill>
                  <a:prstClr val="black"/>
                </a:solidFill>
                <a:latin typeface="Times New Roman" pitchFamily="18" charset="0"/>
                <a:cs typeface="Times New Roman" pitchFamily="18" charset="0"/>
              </a:rPr>
              <a:t>环境的输出（对触觉接口而言）是以</a:t>
            </a:r>
            <a:r>
              <a:rPr lang="zh-CN" altLang="en-US" sz="2000" dirty="0">
                <a:solidFill>
                  <a:srgbClr val="0000CC"/>
                </a:solidFill>
                <a:latin typeface="Times New Roman" pitchFamily="18" charset="0"/>
                <a:cs typeface="Times New Roman" pitchFamily="18" charset="0"/>
              </a:rPr>
              <a:t>传感器</a:t>
            </a:r>
            <a:r>
              <a:rPr lang="en-US" altLang="zh-CN" sz="2000" dirty="0">
                <a:solidFill>
                  <a:srgbClr val="0000CC"/>
                </a:solidFill>
                <a:latin typeface="Times New Roman" pitchFamily="18" charset="0"/>
                <a:cs typeface="Times New Roman" pitchFamily="18" charset="0"/>
              </a:rPr>
              <a:t>-</a:t>
            </a:r>
            <a:r>
              <a:rPr lang="zh-CN" altLang="en-US" sz="2000" dirty="0">
                <a:solidFill>
                  <a:srgbClr val="0000CC"/>
                </a:solidFill>
                <a:latin typeface="Times New Roman" pitchFamily="18" charset="0"/>
                <a:cs typeface="Times New Roman" pitchFamily="18" charset="0"/>
              </a:rPr>
              <a:t>发动机控制循环</a:t>
            </a:r>
            <a:r>
              <a:rPr lang="zh-CN" altLang="en-US" sz="2000" dirty="0">
                <a:solidFill>
                  <a:prstClr val="black"/>
                </a:solidFill>
                <a:latin typeface="Times New Roman" pitchFamily="18" charset="0"/>
                <a:cs typeface="Times New Roman" pitchFamily="18" charset="0"/>
              </a:rPr>
              <a:t>为中介的</a:t>
            </a:r>
            <a:r>
              <a:rPr lang="zh-CN" altLang="en-US" sz="2000" dirty="0" smtClean="0">
                <a:solidFill>
                  <a:prstClr val="black"/>
                </a:solidFill>
                <a:latin typeface="Times New Roman" pitchFamily="18" charset="0"/>
                <a:cs typeface="Times New Roman" pitchFamily="18" charset="0"/>
              </a:rPr>
              <a:t>。</a:t>
            </a:r>
            <a:endParaRPr lang="en-US" altLang="zh-CN" sz="2000" dirty="0" smtClean="0">
              <a:solidFill>
                <a:prstClr val="black"/>
              </a:solidFill>
              <a:latin typeface="Times New Roman" pitchFamily="18" charset="0"/>
              <a:cs typeface="Times New Roman" pitchFamily="18" charset="0"/>
            </a:endParaRPr>
          </a:p>
          <a:p>
            <a:pPr marL="342900" lvl="0" indent="-342900">
              <a:lnSpc>
                <a:spcPct val="90000"/>
              </a:lnSpc>
              <a:spcBef>
                <a:spcPts val="1000"/>
              </a:spcBef>
              <a:buClr>
                <a:srgbClr val="FF0000"/>
              </a:buClr>
              <a:buFont typeface="Wingdings" panose="05000000000000000000" pitchFamily="2" charset="2"/>
              <a:buChar char="u"/>
            </a:pPr>
            <a:r>
              <a:rPr lang="zh-CN" altLang="en-US" sz="2000" dirty="0" smtClean="0">
                <a:solidFill>
                  <a:prstClr val="black"/>
                </a:solidFill>
              </a:rPr>
              <a:t>输入数据</a:t>
            </a:r>
            <a:r>
              <a:rPr lang="zh-CN" altLang="en-US" sz="2000" dirty="0">
                <a:solidFill>
                  <a:prstClr val="black"/>
                </a:solidFill>
              </a:rPr>
              <a:t>由众多的触觉传感器、本体感受传感器和温度传感器收集，输出的是来自肌肉的力和扭矩。</a:t>
            </a:r>
            <a:endParaRPr lang="en-US" altLang="zh-CN" sz="2000"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58935159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61775" y="182884"/>
            <a:ext cx="8193541" cy="548640"/>
          </a:xfrm>
        </p:spPr>
        <p:txBody>
          <a:bodyPr/>
          <a:lstStyle/>
          <a:p>
            <a:r>
              <a:rPr lang="en-US" altLang="zh-CN" b="1" dirty="0"/>
              <a:t>3.3 </a:t>
            </a:r>
            <a:r>
              <a:rPr lang="zh-CN" altLang="en-US" b="1" dirty="0"/>
              <a:t>触 觉 反 馈</a:t>
            </a:r>
            <a:endParaRPr lang="zh-CN" altLang="en-US" sz="3600" dirty="0">
              <a:solidFill>
                <a:srgbClr val="0070C0"/>
              </a:solidFill>
            </a:endParaRPr>
          </a:p>
        </p:txBody>
      </p:sp>
      <p:sp>
        <p:nvSpPr>
          <p:cNvPr id="5" name="矩形 4"/>
          <p:cNvSpPr/>
          <p:nvPr/>
        </p:nvSpPr>
        <p:spPr>
          <a:xfrm>
            <a:off x="683107" y="814486"/>
            <a:ext cx="7879977" cy="480131"/>
          </a:xfrm>
          <a:prstGeom prst="rect">
            <a:avLst/>
          </a:prstGeom>
        </p:spPr>
        <p:txBody>
          <a:bodyPr wrap="square">
            <a:spAutoFit/>
          </a:bodyPr>
          <a:lstStyle/>
          <a:p>
            <a:pPr lvl="0">
              <a:lnSpc>
                <a:spcPct val="90000"/>
              </a:lnSpc>
              <a:spcBef>
                <a:spcPts val="1000"/>
              </a:spcBef>
            </a:pPr>
            <a:r>
              <a:rPr lang="en-US" altLang="zh-CN" sz="2800" dirty="0">
                <a:solidFill>
                  <a:srgbClr val="0070C0"/>
                </a:solidFill>
                <a:latin typeface="Times New Roman" pitchFamily="18" charset="0"/>
                <a:cs typeface="Times New Roman" pitchFamily="18" charset="0"/>
              </a:rPr>
              <a:t>3.3.2  </a:t>
            </a:r>
            <a:r>
              <a:rPr lang="zh-CN" altLang="en-US" sz="2800" dirty="0">
                <a:solidFill>
                  <a:srgbClr val="0070C0"/>
                </a:solidFill>
                <a:latin typeface="Times New Roman" pitchFamily="18" charset="0"/>
                <a:cs typeface="Times New Roman" pitchFamily="18" charset="0"/>
              </a:rPr>
              <a:t>触觉反馈接口</a:t>
            </a:r>
            <a:endParaRPr lang="en-US" altLang="zh-CN" sz="2800" b="1" dirty="0" smtClean="0">
              <a:solidFill>
                <a:srgbClr val="0070C0"/>
              </a:solidFill>
              <a:latin typeface="Times New Roman" pitchFamily="18" charset="0"/>
              <a:cs typeface="Times New Roman" pitchFamily="18" charset="0"/>
            </a:endParaRPr>
          </a:p>
        </p:txBody>
      </p:sp>
      <p:sp>
        <p:nvSpPr>
          <p:cNvPr id="4" name="矩形 3"/>
          <p:cNvSpPr/>
          <p:nvPr/>
        </p:nvSpPr>
        <p:spPr>
          <a:xfrm>
            <a:off x="618556" y="1412043"/>
            <a:ext cx="8105891" cy="1697901"/>
          </a:xfrm>
          <a:prstGeom prst="rect">
            <a:avLst/>
          </a:prstGeom>
        </p:spPr>
        <p:txBody>
          <a:bodyPr wrap="square">
            <a:spAutoFit/>
          </a:bodyPr>
          <a:lstStyle/>
          <a:p>
            <a:pPr>
              <a:lnSpc>
                <a:spcPct val="90000"/>
              </a:lnSpc>
              <a:spcBef>
                <a:spcPts val="1000"/>
              </a:spcBef>
            </a:pPr>
            <a:r>
              <a:rPr lang="zh-CN" altLang="en-US" sz="2000" dirty="0"/>
              <a:t>触觉反馈，就是能够模拟“感觉”的一项技术</a:t>
            </a:r>
            <a:r>
              <a:rPr lang="zh-CN" altLang="en-US" sz="2000" dirty="0" smtClean="0"/>
              <a:t>。</a:t>
            </a:r>
            <a:endParaRPr lang="en-US" altLang="zh-CN" sz="2000" b="1" dirty="0" smtClean="0">
              <a:solidFill>
                <a:srgbClr val="0070C0"/>
              </a:solidFill>
            </a:endParaRPr>
          </a:p>
          <a:p>
            <a:pPr lvl="0">
              <a:lnSpc>
                <a:spcPct val="90000"/>
              </a:lnSpc>
              <a:spcBef>
                <a:spcPts val="1000"/>
              </a:spcBef>
            </a:pPr>
            <a:r>
              <a:rPr lang="en-US" altLang="zh-CN" sz="2000" b="1" dirty="0" smtClean="0">
                <a:solidFill>
                  <a:srgbClr val="0070C0"/>
                </a:solidFill>
              </a:rPr>
              <a:t>1</a:t>
            </a:r>
            <a:r>
              <a:rPr lang="zh-CN" altLang="zh-CN" sz="2000" b="1" dirty="0">
                <a:solidFill>
                  <a:srgbClr val="0070C0"/>
                </a:solidFill>
              </a:rPr>
              <a:t>．触觉</a:t>
            </a:r>
            <a:r>
              <a:rPr lang="zh-CN" altLang="zh-CN" sz="2000" b="1" dirty="0" smtClean="0">
                <a:solidFill>
                  <a:srgbClr val="0070C0"/>
                </a:solidFill>
              </a:rPr>
              <a:t>鼠标</a:t>
            </a:r>
            <a:endParaRPr lang="en-US" altLang="zh-CN" sz="2000" b="1" dirty="0" smtClean="0">
              <a:solidFill>
                <a:srgbClr val="0070C0"/>
              </a:solidFill>
            </a:endParaRPr>
          </a:p>
          <a:p>
            <a:r>
              <a:rPr lang="zh-CN" altLang="en-US" sz="2000" dirty="0"/>
              <a:t>通常在使用鼠标时用户要一直看着屏幕，以免失去控制。触觉反馈增加了</a:t>
            </a:r>
            <a:r>
              <a:rPr lang="zh-CN" altLang="en-US" sz="2000" dirty="0">
                <a:solidFill>
                  <a:srgbClr val="0000CC"/>
                </a:solidFill>
              </a:rPr>
              <a:t>响应用户动的另一条线索</a:t>
            </a:r>
            <a:r>
              <a:rPr lang="zh-CN" altLang="en-US" sz="2000" dirty="0"/>
              <a:t>，从而可以对此作出适当的补偿（即使把脸转过去也能感知到）</a:t>
            </a:r>
            <a:r>
              <a:rPr lang="zh-CN" altLang="en-US" sz="2000" dirty="0" smtClean="0"/>
              <a:t>。</a:t>
            </a:r>
            <a:endParaRPr lang="zh-CN" altLang="en-US" sz="2000" dirty="0"/>
          </a:p>
        </p:txBody>
      </p:sp>
      <p:sp>
        <p:nvSpPr>
          <p:cNvPr id="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3"/>
          <p:cNvSpPr>
            <a:spLocks noChangeArrowheads="1"/>
          </p:cNvSpPr>
          <p:nvPr/>
        </p:nvSpPr>
        <p:spPr bwMode="auto">
          <a:xfrm>
            <a:off x="0" y="17240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700" b="0" i="0" u="none" strike="noStrike" cap="none" normalizeH="0" baseline="0" smtClean="0">
                <a:ln>
                  <a:noFill/>
                </a:ln>
                <a:solidFill>
                  <a:schemeClr val="tx1"/>
                </a:solidFill>
                <a:effectLst/>
                <a:latin typeface="Arial" pitchFamily="34" charset="0"/>
                <a:ea typeface="宋体" pitchFamily="2" charset="-122"/>
                <a:cs typeface="宋体" pitchFamily="2" charset="-122"/>
              </a:rPr>
              <a:t> </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pic>
        <p:nvPicPr>
          <p:cNvPr id="5122" name="Picture 2" descr="C:\Users\ADMINI~1\AppData\Local\Temp\ksohtml\wpsA037.tm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1591" y="3109944"/>
            <a:ext cx="2109021" cy="2486181"/>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5830664" y="5586393"/>
            <a:ext cx="1592103" cy="369332"/>
          </a:xfrm>
          <a:prstGeom prst="rect">
            <a:avLst/>
          </a:prstGeom>
        </p:spPr>
        <p:txBody>
          <a:bodyPr wrap="none">
            <a:spAutoFit/>
          </a:bodyPr>
          <a:lstStyle/>
          <a:p>
            <a:r>
              <a:rPr lang="en-US" altLang="zh-CN" dirty="0" err="1"/>
              <a:t>iFeel</a:t>
            </a:r>
            <a:r>
              <a:rPr lang="zh-CN" altLang="en-US" dirty="0"/>
              <a:t>触觉鼠标</a:t>
            </a:r>
          </a:p>
        </p:txBody>
      </p:sp>
      <p:sp>
        <p:nvSpPr>
          <p:cNvPr id="10" name="AutoShape 4"/>
          <p:cNvSpPr>
            <a:spLocks noChangeArrowheads="1"/>
          </p:cNvSpPr>
          <p:nvPr>
            <p:custDataLst>
              <p:tags r:id="rId1"/>
            </p:custDataLst>
          </p:nvPr>
        </p:nvSpPr>
        <p:spPr bwMode="white">
          <a:xfrm>
            <a:off x="699238" y="3546790"/>
            <a:ext cx="3950747" cy="2441209"/>
          </a:xfrm>
          <a:prstGeom prst="roundRect">
            <a:avLst>
              <a:gd name="adj" fmla="val 4784"/>
            </a:avLst>
          </a:prstGeom>
          <a:noFill/>
          <a:ln w="38100">
            <a:gradFill>
              <a:gsLst>
                <a:gs pos="0">
                  <a:srgbClr val="00B0F0"/>
                </a:gs>
                <a:gs pos="100000">
                  <a:srgbClr val="00206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65100" h="1270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lvl="0">
              <a:lnSpc>
                <a:spcPct val="150000"/>
              </a:lnSpc>
              <a:spcBef>
                <a:spcPts val="1000"/>
              </a:spcBef>
            </a:pPr>
            <a:r>
              <a:rPr lang="en-US" altLang="zh-CN" sz="2000" dirty="0" err="1">
                <a:solidFill>
                  <a:prstClr val="black"/>
                </a:solidFill>
              </a:rPr>
              <a:t>iFeel</a:t>
            </a:r>
            <a:r>
              <a:rPr lang="en-US" altLang="zh-CN" sz="2000" dirty="0">
                <a:solidFill>
                  <a:prstClr val="black"/>
                </a:solidFill>
              </a:rPr>
              <a:t> Mouse</a:t>
            </a:r>
            <a:r>
              <a:rPr lang="zh-CN" altLang="en-US" sz="2000" dirty="0">
                <a:solidFill>
                  <a:prstClr val="black"/>
                </a:solidFill>
              </a:rPr>
              <a:t>就是一种触觉鼠标，如右图所示，它的外观和重量都与普通的计算机鼠标相似，不同的是附加的</a:t>
            </a:r>
            <a:r>
              <a:rPr lang="zh-CN" altLang="en-US" sz="2000" dirty="0">
                <a:solidFill>
                  <a:srgbClr val="0000CC"/>
                </a:solidFill>
              </a:rPr>
              <a:t>电子激励器</a:t>
            </a:r>
            <a:r>
              <a:rPr lang="zh-CN" altLang="en-US" sz="2000" dirty="0">
                <a:solidFill>
                  <a:prstClr val="black"/>
                </a:solidFill>
              </a:rPr>
              <a:t>可以引起鼠标外壳的震动。</a:t>
            </a:r>
          </a:p>
        </p:txBody>
      </p:sp>
    </p:spTree>
    <p:extLst>
      <p:ext uri="{BB962C8B-B14F-4D97-AF65-F5344CB8AC3E}">
        <p14:creationId xmlns:p14="http://schemas.microsoft.com/office/powerpoint/2010/main" val="27552543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22" descr="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258" y="3614569"/>
            <a:ext cx="3472677" cy="2321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1161775" y="182884"/>
            <a:ext cx="8193541" cy="548640"/>
          </a:xfrm>
        </p:spPr>
        <p:txBody>
          <a:bodyPr/>
          <a:lstStyle/>
          <a:p>
            <a:r>
              <a:rPr lang="en-US" altLang="zh-CN" b="1" dirty="0"/>
              <a:t>3.3 </a:t>
            </a:r>
            <a:r>
              <a:rPr lang="zh-CN" altLang="en-US" b="1" dirty="0"/>
              <a:t>触 觉 反 馈</a:t>
            </a:r>
            <a:endParaRPr lang="zh-CN" altLang="en-US" sz="3600" dirty="0">
              <a:solidFill>
                <a:srgbClr val="0070C0"/>
              </a:solidFill>
            </a:endParaRPr>
          </a:p>
        </p:txBody>
      </p:sp>
      <p:sp>
        <p:nvSpPr>
          <p:cNvPr id="5" name="矩形 4"/>
          <p:cNvSpPr/>
          <p:nvPr/>
        </p:nvSpPr>
        <p:spPr>
          <a:xfrm>
            <a:off x="683107" y="857518"/>
            <a:ext cx="7879977" cy="480131"/>
          </a:xfrm>
          <a:prstGeom prst="rect">
            <a:avLst/>
          </a:prstGeom>
        </p:spPr>
        <p:txBody>
          <a:bodyPr wrap="square">
            <a:spAutoFit/>
          </a:bodyPr>
          <a:lstStyle/>
          <a:p>
            <a:pPr lvl="0">
              <a:lnSpc>
                <a:spcPct val="90000"/>
              </a:lnSpc>
              <a:spcBef>
                <a:spcPts val="1000"/>
              </a:spcBef>
            </a:pPr>
            <a:r>
              <a:rPr lang="en-US" altLang="zh-CN" sz="2800" dirty="0">
                <a:solidFill>
                  <a:srgbClr val="0070C0"/>
                </a:solidFill>
                <a:latin typeface="Times New Roman" pitchFamily="18" charset="0"/>
                <a:cs typeface="Times New Roman" pitchFamily="18" charset="0"/>
              </a:rPr>
              <a:t>3.3.2  </a:t>
            </a:r>
            <a:r>
              <a:rPr lang="zh-CN" altLang="en-US" sz="2800" dirty="0">
                <a:solidFill>
                  <a:srgbClr val="0070C0"/>
                </a:solidFill>
                <a:latin typeface="Times New Roman" pitchFamily="18" charset="0"/>
                <a:cs typeface="Times New Roman" pitchFamily="18" charset="0"/>
              </a:rPr>
              <a:t>触觉反馈接口</a:t>
            </a:r>
            <a:endParaRPr lang="en-US" altLang="zh-CN" sz="2800" b="1" dirty="0" smtClean="0">
              <a:solidFill>
                <a:srgbClr val="0070C0"/>
              </a:solidFill>
              <a:latin typeface="Times New Roman" pitchFamily="18" charset="0"/>
              <a:cs typeface="Times New Roman" pitchFamily="18" charset="0"/>
            </a:endParaRPr>
          </a:p>
        </p:txBody>
      </p:sp>
      <p:sp>
        <p:nvSpPr>
          <p:cNvPr id="4" name="矩形 3"/>
          <p:cNvSpPr/>
          <p:nvPr/>
        </p:nvSpPr>
        <p:spPr>
          <a:xfrm>
            <a:off x="618556" y="1498107"/>
            <a:ext cx="8105891" cy="1882567"/>
          </a:xfrm>
          <a:prstGeom prst="rect">
            <a:avLst/>
          </a:prstGeom>
        </p:spPr>
        <p:txBody>
          <a:bodyPr wrap="square">
            <a:spAutoFit/>
          </a:bodyPr>
          <a:lstStyle/>
          <a:p>
            <a:pPr lvl="0">
              <a:lnSpc>
                <a:spcPct val="90000"/>
              </a:lnSpc>
              <a:spcBef>
                <a:spcPts val="1000"/>
              </a:spcBef>
            </a:pPr>
            <a:r>
              <a:rPr lang="en-US" altLang="zh-CN" sz="2000" b="1" dirty="0">
                <a:solidFill>
                  <a:srgbClr val="0070C0"/>
                </a:solidFill>
              </a:rPr>
              <a:t>2</a:t>
            </a:r>
            <a:r>
              <a:rPr lang="zh-CN" altLang="en-US" sz="2000" b="1" dirty="0">
                <a:solidFill>
                  <a:srgbClr val="0070C0"/>
                </a:solidFill>
              </a:rPr>
              <a:t>．</a:t>
            </a:r>
            <a:r>
              <a:rPr lang="en-US" altLang="zh-CN" sz="2000" b="1" dirty="0" err="1">
                <a:solidFill>
                  <a:srgbClr val="0070C0"/>
                </a:solidFill>
              </a:rPr>
              <a:t>iMotion</a:t>
            </a:r>
            <a:r>
              <a:rPr lang="zh-CN" altLang="en-US" sz="2000" b="1" dirty="0">
                <a:solidFill>
                  <a:srgbClr val="0070C0"/>
                </a:solidFill>
              </a:rPr>
              <a:t>触觉反馈</a:t>
            </a:r>
            <a:r>
              <a:rPr lang="zh-CN" altLang="en-US" sz="2000" b="1" dirty="0" smtClean="0">
                <a:solidFill>
                  <a:srgbClr val="0070C0"/>
                </a:solidFill>
              </a:rPr>
              <a:t>手套</a:t>
            </a:r>
            <a:endParaRPr lang="en-US" altLang="zh-CN" sz="2000" b="1" dirty="0" smtClean="0">
              <a:solidFill>
                <a:srgbClr val="0070C0"/>
              </a:solidFill>
            </a:endParaRPr>
          </a:p>
          <a:p>
            <a:pPr>
              <a:lnSpc>
                <a:spcPct val="90000"/>
              </a:lnSpc>
              <a:spcBef>
                <a:spcPts val="1000"/>
              </a:spcBef>
            </a:pPr>
            <a:r>
              <a:rPr lang="zh-CN" altLang="en-US" sz="2000" b="1" dirty="0" smtClean="0">
                <a:latin typeface="Times New Roman" pitchFamily="18" charset="0"/>
                <a:cs typeface="Times New Roman" pitchFamily="18" charset="0"/>
              </a:rPr>
              <a:t>特点：</a:t>
            </a:r>
            <a:r>
              <a:rPr lang="en-US" altLang="zh-CN" sz="2000" dirty="0" err="1" smtClean="0">
                <a:latin typeface="Times New Roman" pitchFamily="18" charset="0"/>
                <a:cs typeface="Times New Roman" pitchFamily="18" charset="0"/>
              </a:rPr>
              <a:t>iMotion</a:t>
            </a:r>
            <a:r>
              <a:rPr lang="en-US" altLang="zh-CN" sz="2000" dirty="0" smtClean="0">
                <a:latin typeface="Times New Roman" pitchFamily="18" charset="0"/>
                <a:cs typeface="Times New Roman" pitchFamily="18" charset="0"/>
              </a:rPr>
              <a:t> </a:t>
            </a:r>
            <a:r>
              <a:rPr lang="zh-CN" altLang="en-US" sz="2000" dirty="0" smtClean="0">
                <a:latin typeface="Times New Roman" pitchFamily="18" charset="0"/>
                <a:cs typeface="Times New Roman" pitchFamily="18" charset="0"/>
              </a:rPr>
              <a:t>是一款带有触觉反馈的体感控制器。</a:t>
            </a:r>
            <a:r>
              <a:rPr lang="en-US" altLang="zh-CN" sz="2000" dirty="0" err="1"/>
              <a:t>iMotion</a:t>
            </a:r>
            <a:r>
              <a:rPr lang="en-US" altLang="zh-CN" sz="2000" dirty="0"/>
              <a:t> </a:t>
            </a:r>
            <a:r>
              <a:rPr lang="zh-CN" altLang="en-US" sz="2000" dirty="0"/>
              <a:t>可以提供精准的 </a:t>
            </a:r>
            <a:r>
              <a:rPr lang="en-US" altLang="zh-CN" sz="2000" dirty="0"/>
              <a:t>3D </a:t>
            </a:r>
            <a:r>
              <a:rPr lang="zh-CN" altLang="en-US" sz="2000" dirty="0"/>
              <a:t>动作控制，并且横跨各大平台和诸多</a:t>
            </a:r>
            <a:r>
              <a:rPr lang="en-US" altLang="zh-CN" sz="2000" dirty="0"/>
              <a:t>app</a:t>
            </a:r>
            <a:r>
              <a:rPr lang="zh-CN" altLang="en-US" sz="2000" dirty="0" smtClean="0"/>
              <a:t>。</a:t>
            </a:r>
            <a:r>
              <a:rPr lang="zh-CN" altLang="en-US" sz="2000" dirty="0" smtClean="0">
                <a:latin typeface="Times New Roman" pitchFamily="18" charset="0"/>
                <a:cs typeface="Times New Roman" pitchFamily="18" charset="0"/>
              </a:rPr>
              <a:t>该</a:t>
            </a:r>
            <a:r>
              <a:rPr lang="zh-CN" altLang="en-US" sz="2000" dirty="0">
                <a:latin typeface="Times New Roman" pitchFamily="18" charset="0"/>
                <a:cs typeface="Times New Roman" pitchFamily="18" charset="0"/>
              </a:rPr>
              <a:t>设备在用户面前创建了一个</a:t>
            </a:r>
            <a:r>
              <a:rPr lang="zh-CN" altLang="en-US" sz="2000" dirty="0">
                <a:solidFill>
                  <a:srgbClr val="000099"/>
                </a:solidFill>
                <a:latin typeface="Times New Roman" pitchFamily="18" charset="0"/>
                <a:cs typeface="Times New Roman" pitchFamily="18" charset="0"/>
              </a:rPr>
              <a:t>虚拟的触摸空间</a:t>
            </a:r>
            <a:r>
              <a:rPr lang="zh-CN" altLang="en-US" sz="2000" dirty="0">
                <a:latin typeface="Times New Roman" pitchFamily="18" charset="0"/>
                <a:cs typeface="Times New Roman" pitchFamily="18" charset="0"/>
              </a:rPr>
              <a:t>，并且拥有触觉反馈，让用户“</a:t>
            </a:r>
            <a:r>
              <a:rPr lang="zh-CN" altLang="en-US" sz="2000" dirty="0">
                <a:solidFill>
                  <a:srgbClr val="000099"/>
                </a:solidFill>
                <a:latin typeface="Times New Roman" pitchFamily="18" charset="0"/>
                <a:cs typeface="Times New Roman" pitchFamily="18" charset="0"/>
              </a:rPr>
              <a:t>真实触摸</a:t>
            </a:r>
            <a:r>
              <a:rPr lang="zh-CN" altLang="en-US" sz="2000" dirty="0">
                <a:latin typeface="Times New Roman" pitchFamily="18" charset="0"/>
                <a:cs typeface="Times New Roman" pitchFamily="18" charset="0"/>
              </a:rPr>
              <a:t>”到游戏或应用中的物体。它能够欺骗你的大脑，让你误以为你的双手正在推、拉，或者进行其它应用（游戏）想要的动作，</a:t>
            </a:r>
            <a:r>
              <a:rPr lang="zh-CN" altLang="zh-CN" sz="2000" dirty="0"/>
              <a:t>虚拟的触觉</a:t>
            </a:r>
            <a:r>
              <a:rPr lang="zh-CN" altLang="zh-CN" sz="2000" dirty="0" smtClean="0"/>
              <a:t>反馈</a:t>
            </a:r>
            <a:r>
              <a:rPr lang="zh-CN" altLang="en-US" sz="2000" dirty="0" smtClean="0">
                <a:latin typeface="Times New Roman" pitchFamily="18" charset="0"/>
                <a:cs typeface="Times New Roman" pitchFamily="18" charset="0"/>
              </a:rPr>
              <a:t>。</a:t>
            </a:r>
            <a:endParaRPr lang="zh-CN" altLang="en-US" sz="2000" dirty="0">
              <a:latin typeface="Times New Roman" pitchFamily="18" charset="0"/>
              <a:cs typeface="Times New Roman" pitchFamily="18" charset="0"/>
            </a:endParaRPr>
          </a:p>
        </p:txBody>
      </p:sp>
      <p:sp>
        <p:nvSpPr>
          <p:cNvPr id="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3"/>
          <p:cNvSpPr>
            <a:spLocks noChangeArrowheads="1"/>
          </p:cNvSpPr>
          <p:nvPr/>
        </p:nvSpPr>
        <p:spPr bwMode="auto">
          <a:xfrm>
            <a:off x="0" y="17240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700" b="0" i="0" u="none" strike="noStrike" cap="none" normalizeH="0" baseline="0" smtClean="0">
                <a:ln>
                  <a:noFill/>
                </a:ln>
                <a:solidFill>
                  <a:schemeClr val="tx1"/>
                </a:solidFill>
                <a:effectLst/>
                <a:latin typeface="Arial" pitchFamily="34" charset="0"/>
                <a:ea typeface="宋体" pitchFamily="2" charset="-122"/>
                <a:cs typeface="宋体" pitchFamily="2" charset="-122"/>
              </a:rPr>
              <a:t> </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 name="矩形 2"/>
          <p:cNvSpPr/>
          <p:nvPr/>
        </p:nvSpPr>
        <p:spPr>
          <a:xfrm>
            <a:off x="1057803" y="5935660"/>
            <a:ext cx="2385589" cy="369332"/>
          </a:xfrm>
          <a:prstGeom prst="rect">
            <a:avLst/>
          </a:prstGeom>
        </p:spPr>
        <p:txBody>
          <a:bodyPr wrap="none">
            <a:spAutoFit/>
          </a:bodyPr>
          <a:lstStyle/>
          <a:p>
            <a:r>
              <a:rPr lang="en-US" altLang="zh-CN" dirty="0" err="1"/>
              <a:t>iMotion</a:t>
            </a:r>
            <a:r>
              <a:rPr lang="zh-CN" altLang="zh-CN" dirty="0"/>
              <a:t>触觉反馈手套</a:t>
            </a:r>
            <a:endParaRPr lang="zh-CN" altLang="en-US" dirty="0"/>
          </a:p>
        </p:txBody>
      </p:sp>
      <p:pic>
        <p:nvPicPr>
          <p:cNvPr id="14" name="图片 21" descr="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8968" y="3933538"/>
            <a:ext cx="2910218" cy="1940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p:cNvSpPr/>
          <p:nvPr/>
        </p:nvSpPr>
        <p:spPr>
          <a:xfrm>
            <a:off x="5165505" y="5914144"/>
            <a:ext cx="1800493" cy="369332"/>
          </a:xfrm>
          <a:prstGeom prst="rect">
            <a:avLst/>
          </a:prstGeom>
        </p:spPr>
        <p:txBody>
          <a:bodyPr wrap="none">
            <a:spAutoFit/>
          </a:bodyPr>
          <a:lstStyle/>
          <a:p>
            <a:r>
              <a:rPr lang="zh-CN" altLang="zh-CN" dirty="0"/>
              <a:t>虚拟的触觉反馈</a:t>
            </a:r>
            <a:endParaRPr lang="zh-CN" altLang="en-US" dirty="0"/>
          </a:p>
        </p:txBody>
      </p:sp>
    </p:spTree>
    <p:extLst>
      <p:ext uri="{BB962C8B-B14F-4D97-AF65-F5344CB8AC3E}">
        <p14:creationId xmlns:p14="http://schemas.microsoft.com/office/powerpoint/2010/main" val="87918280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61775" y="182884"/>
            <a:ext cx="8193541" cy="548640"/>
          </a:xfrm>
        </p:spPr>
        <p:txBody>
          <a:bodyPr/>
          <a:lstStyle/>
          <a:p>
            <a:r>
              <a:rPr lang="en-US" altLang="zh-CN" b="1" dirty="0"/>
              <a:t>3.3 </a:t>
            </a:r>
            <a:r>
              <a:rPr lang="zh-CN" altLang="en-US" b="1" dirty="0"/>
              <a:t>触 觉 反 馈</a:t>
            </a:r>
            <a:endParaRPr lang="zh-CN" altLang="en-US" sz="3600" dirty="0">
              <a:solidFill>
                <a:srgbClr val="0070C0"/>
              </a:solidFill>
            </a:endParaRPr>
          </a:p>
        </p:txBody>
      </p:sp>
      <p:sp>
        <p:nvSpPr>
          <p:cNvPr id="5" name="矩形 4"/>
          <p:cNvSpPr/>
          <p:nvPr/>
        </p:nvSpPr>
        <p:spPr>
          <a:xfrm>
            <a:off x="683107" y="857518"/>
            <a:ext cx="7879977" cy="480131"/>
          </a:xfrm>
          <a:prstGeom prst="rect">
            <a:avLst/>
          </a:prstGeom>
        </p:spPr>
        <p:txBody>
          <a:bodyPr wrap="square">
            <a:spAutoFit/>
          </a:bodyPr>
          <a:lstStyle/>
          <a:p>
            <a:pPr lvl="0">
              <a:lnSpc>
                <a:spcPct val="90000"/>
              </a:lnSpc>
              <a:spcBef>
                <a:spcPts val="1000"/>
              </a:spcBef>
            </a:pPr>
            <a:r>
              <a:rPr lang="en-US" altLang="zh-CN" sz="2800" dirty="0">
                <a:solidFill>
                  <a:srgbClr val="0070C0"/>
                </a:solidFill>
                <a:latin typeface="Times New Roman" pitchFamily="18" charset="0"/>
                <a:cs typeface="Times New Roman" pitchFamily="18" charset="0"/>
              </a:rPr>
              <a:t>3.3.2  </a:t>
            </a:r>
            <a:r>
              <a:rPr lang="zh-CN" altLang="en-US" sz="2800" dirty="0">
                <a:solidFill>
                  <a:srgbClr val="0070C0"/>
                </a:solidFill>
                <a:latin typeface="Times New Roman" pitchFamily="18" charset="0"/>
                <a:cs typeface="Times New Roman" pitchFamily="18" charset="0"/>
              </a:rPr>
              <a:t>触觉反馈接口</a:t>
            </a:r>
            <a:endParaRPr lang="en-US" altLang="zh-CN" sz="2800" b="1" dirty="0" smtClean="0">
              <a:solidFill>
                <a:srgbClr val="0070C0"/>
              </a:solidFill>
              <a:latin typeface="Times New Roman" pitchFamily="18" charset="0"/>
              <a:cs typeface="Times New Roman" pitchFamily="18" charset="0"/>
            </a:endParaRPr>
          </a:p>
        </p:txBody>
      </p:sp>
      <p:sp>
        <p:nvSpPr>
          <p:cNvPr id="4" name="矩形 3"/>
          <p:cNvSpPr/>
          <p:nvPr/>
        </p:nvSpPr>
        <p:spPr>
          <a:xfrm>
            <a:off x="618557" y="1369011"/>
            <a:ext cx="4383749" cy="1605568"/>
          </a:xfrm>
          <a:prstGeom prst="rect">
            <a:avLst/>
          </a:prstGeom>
        </p:spPr>
        <p:txBody>
          <a:bodyPr wrap="square">
            <a:spAutoFit/>
          </a:bodyPr>
          <a:lstStyle/>
          <a:p>
            <a:pPr lvl="0">
              <a:lnSpc>
                <a:spcPct val="90000"/>
              </a:lnSpc>
              <a:spcBef>
                <a:spcPts val="1000"/>
              </a:spcBef>
            </a:pPr>
            <a:r>
              <a:rPr lang="en-US" altLang="zh-CN" sz="2000" b="1" dirty="0">
                <a:solidFill>
                  <a:srgbClr val="0070C0"/>
                </a:solidFill>
              </a:rPr>
              <a:t>2</a:t>
            </a:r>
            <a:r>
              <a:rPr lang="zh-CN" altLang="en-US" sz="2000" b="1" dirty="0">
                <a:solidFill>
                  <a:srgbClr val="0070C0"/>
                </a:solidFill>
              </a:rPr>
              <a:t>．</a:t>
            </a:r>
            <a:r>
              <a:rPr lang="en-US" altLang="zh-CN" sz="2000" b="1" dirty="0" err="1">
                <a:solidFill>
                  <a:srgbClr val="0070C0"/>
                </a:solidFill>
              </a:rPr>
              <a:t>iMotion</a:t>
            </a:r>
            <a:r>
              <a:rPr lang="zh-CN" altLang="en-US" sz="2000" b="1" dirty="0">
                <a:solidFill>
                  <a:srgbClr val="0070C0"/>
                </a:solidFill>
              </a:rPr>
              <a:t>触觉反馈</a:t>
            </a:r>
            <a:r>
              <a:rPr lang="zh-CN" altLang="en-US" sz="2000" b="1" dirty="0" smtClean="0">
                <a:solidFill>
                  <a:srgbClr val="0070C0"/>
                </a:solidFill>
              </a:rPr>
              <a:t>手套</a:t>
            </a:r>
            <a:endParaRPr lang="en-US" altLang="zh-CN" sz="2000" b="1" dirty="0" smtClean="0">
              <a:solidFill>
                <a:srgbClr val="0070C0"/>
              </a:solidFill>
            </a:endParaRPr>
          </a:p>
          <a:p>
            <a:pPr>
              <a:lnSpc>
                <a:spcPct val="90000"/>
              </a:lnSpc>
              <a:spcBef>
                <a:spcPts val="1000"/>
              </a:spcBef>
            </a:pPr>
            <a:r>
              <a:rPr lang="zh-CN" altLang="en-US" sz="2000" b="1" dirty="0" smtClean="0">
                <a:latin typeface="Times New Roman" pitchFamily="18" charset="0"/>
                <a:cs typeface="Times New Roman" pitchFamily="18" charset="0"/>
              </a:rPr>
              <a:t>结构：</a:t>
            </a:r>
            <a:r>
              <a:rPr lang="en-US" altLang="zh-CN" sz="2000" dirty="0" err="1" smtClean="0">
                <a:latin typeface="Times New Roman" pitchFamily="18" charset="0"/>
                <a:cs typeface="Times New Roman" pitchFamily="18" charset="0"/>
              </a:rPr>
              <a:t>iMotion</a:t>
            </a:r>
            <a:r>
              <a:rPr lang="en-US" altLang="zh-CN" sz="2000" dirty="0" smtClean="0">
                <a:latin typeface="Times New Roman" pitchFamily="18" charset="0"/>
                <a:cs typeface="Times New Roman" pitchFamily="18" charset="0"/>
              </a:rPr>
              <a:t> </a:t>
            </a:r>
            <a:r>
              <a:rPr lang="zh-CN" altLang="en-US" sz="2000" dirty="0" smtClean="0">
                <a:latin typeface="Times New Roman" pitchFamily="18" charset="0"/>
                <a:cs typeface="Times New Roman" pitchFamily="18" charset="0"/>
              </a:rPr>
              <a:t>内置陀螺仪、加速计，通过表面的</a:t>
            </a:r>
            <a:r>
              <a:rPr lang="zh-CN" altLang="en-US" sz="2000" dirty="0" smtClean="0">
                <a:solidFill>
                  <a:srgbClr val="000099"/>
                </a:solidFill>
                <a:latin typeface="Times New Roman" pitchFamily="18" charset="0"/>
                <a:cs typeface="Times New Roman" pitchFamily="18" charset="0"/>
              </a:rPr>
              <a:t>三个 </a:t>
            </a:r>
            <a:r>
              <a:rPr lang="en-US" altLang="zh-CN" sz="2000" dirty="0" smtClean="0">
                <a:solidFill>
                  <a:srgbClr val="000099"/>
                </a:solidFill>
                <a:latin typeface="Times New Roman" pitchFamily="18" charset="0"/>
                <a:cs typeface="Times New Roman" pitchFamily="18" charset="0"/>
              </a:rPr>
              <a:t>LED </a:t>
            </a:r>
            <a:r>
              <a:rPr lang="zh-CN" altLang="en-US" sz="2000" dirty="0" smtClean="0">
                <a:solidFill>
                  <a:srgbClr val="000099"/>
                </a:solidFill>
                <a:latin typeface="Times New Roman" pitchFamily="18" charset="0"/>
                <a:cs typeface="Times New Roman" pitchFamily="18" charset="0"/>
              </a:rPr>
              <a:t>灯</a:t>
            </a:r>
            <a:r>
              <a:rPr lang="zh-CN" altLang="en-US" sz="2000" dirty="0" smtClean="0">
                <a:latin typeface="Times New Roman" pitchFamily="18" charset="0"/>
                <a:cs typeface="Times New Roman" pitchFamily="18" charset="0"/>
              </a:rPr>
              <a:t>来判断用户身体在 </a:t>
            </a:r>
            <a:r>
              <a:rPr lang="en-US" altLang="zh-CN" sz="2000" dirty="0" smtClean="0">
                <a:latin typeface="Times New Roman" pitchFamily="18" charset="0"/>
                <a:cs typeface="Times New Roman" pitchFamily="18" charset="0"/>
              </a:rPr>
              <a:t>3D </a:t>
            </a:r>
            <a:r>
              <a:rPr lang="zh-CN" altLang="en-US" sz="2000" dirty="0" smtClean="0">
                <a:latin typeface="Times New Roman" pitchFamily="18" charset="0"/>
                <a:cs typeface="Times New Roman" pitchFamily="18" charset="0"/>
              </a:rPr>
              <a:t>空间的位置等，</a:t>
            </a:r>
            <a:r>
              <a:rPr lang="en-US" altLang="zh-CN" sz="2000" dirty="0" err="1">
                <a:latin typeface="Times New Roman" pitchFamily="18" charset="0"/>
                <a:cs typeface="Times New Roman" pitchFamily="18" charset="0"/>
              </a:rPr>
              <a:t>iMotion</a:t>
            </a:r>
            <a:r>
              <a:rPr lang="en-US" altLang="zh-CN" sz="20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内置的陀螺仪和加速计如右图所示。</a:t>
            </a:r>
          </a:p>
        </p:txBody>
      </p:sp>
      <p:sp>
        <p:nvSpPr>
          <p:cNvPr id="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3"/>
          <p:cNvSpPr>
            <a:spLocks noChangeArrowheads="1"/>
          </p:cNvSpPr>
          <p:nvPr/>
        </p:nvSpPr>
        <p:spPr bwMode="auto">
          <a:xfrm>
            <a:off x="0" y="17240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700" b="0" i="0" u="none" strike="noStrike" cap="none" normalizeH="0" baseline="0" smtClean="0">
                <a:ln>
                  <a:noFill/>
                </a:ln>
                <a:solidFill>
                  <a:schemeClr val="tx1"/>
                </a:solidFill>
                <a:effectLst/>
                <a:latin typeface="Arial" pitchFamily="34" charset="0"/>
                <a:ea typeface="宋体" pitchFamily="2" charset="-122"/>
                <a:cs typeface="宋体" pitchFamily="2" charset="-122"/>
              </a:rPr>
              <a:t> </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pic>
        <p:nvPicPr>
          <p:cNvPr id="6146" name="Picture 2" descr="C:\Users\ADMINI~1\AppData\Local\Temp\ksohtml\wps60E8.tm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4660" y="1337649"/>
            <a:ext cx="3206302" cy="213202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ADMINI~1\AppData\Local\Temp\ksohtml\wpsAFA4.tm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6176" y="3757787"/>
            <a:ext cx="3248802" cy="2163084"/>
          </a:xfrm>
          <a:prstGeom prst="rect">
            <a:avLst/>
          </a:prstGeom>
          <a:noFill/>
          <a:extLst>
            <a:ext uri="{909E8E84-426E-40DD-AFC4-6F175D3DCCD1}">
              <a14:hiddenFill xmlns:a14="http://schemas.microsoft.com/office/drawing/2010/main">
                <a:solidFill>
                  <a:srgbClr val="FFFFFF"/>
                </a:solidFill>
              </a14:hiddenFill>
            </a:ext>
          </a:extLst>
        </p:spPr>
      </p:pic>
      <p:sp>
        <p:nvSpPr>
          <p:cNvPr id="10" name="AutoShape 4"/>
          <p:cNvSpPr>
            <a:spLocks noChangeArrowheads="1"/>
          </p:cNvSpPr>
          <p:nvPr>
            <p:custDataLst>
              <p:tags r:id="rId1"/>
            </p:custDataLst>
          </p:nvPr>
        </p:nvSpPr>
        <p:spPr bwMode="white">
          <a:xfrm>
            <a:off x="559384" y="3708161"/>
            <a:ext cx="4442922" cy="2219304"/>
          </a:xfrm>
          <a:prstGeom prst="roundRect">
            <a:avLst>
              <a:gd name="adj" fmla="val 4784"/>
            </a:avLst>
          </a:prstGeom>
          <a:noFill/>
          <a:ln w="38100">
            <a:gradFill>
              <a:gsLst>
                <a:gs pos="0">
                  <a:srgbClr val="00B0F0"/>
                </a:gs>
                <a:gs pos="100000">
                  <a:srgbClr val="00206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65100" h="1270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342900" lvl="0" indent="-342900">
              <a:lnSpc>
                <a:spcPct val="90000"/>
              </a:lnSpc>
              <a:spcBef>
                <a:spcPts val="1000"/>
              </a:spcBef>
              <a:buClr>
                <a:srgbClr val="FF0000"/>
              </a:buClr>
              <a:buFont typeface="Wingdings" panose="05000000000000000000" pitchFamily="2" charset="2"/>
              <a:buChar char="u"/>
            </a:pPr>
            <a:r>
              <a:rPr lang="en-US" altLang="zh-CN" sz="2000" dirty="0" err="1">
                <a:solidFill>
                  <a:prstClr val="black"/>
                </a:solidFill>
                <a:latin typeface="Times New Roman" pitchFamily="18" charset="0"/>
                <a:cs typeface="Times New Roman" pitchFamily="18" charset="0"/>
              </a:rPr>
              <a:t>iMotion</a:t>
            </a:r>
            <a:r>
              <a:rPr lang="zh-CN" altLang="en-US" sz="2000" dirty="0">
                <a:solidFill>
                  <a:prstClr val="black"/>
                </a:solidFill>
                <a:latin typeface="Times New Roman" pitchFamily="18" charset="0"/>
                <a:cs typeface="Times New Roman" pitchFamily="18" charset="0"/>
              </a:rPr>
              <a:t>里面</a:t>
            </a:r>
            <a:r>
              <a:rPr lang="zh-CN" altLang="en-US" sz="2000" dirty="0">
                <a:solidFill>
                  <a:srgbClr val="000099"/>
                </a:solidFill>
                <a:latin typeface="Times New Roman" pitchFamily="18" charset="0"/>
                <a:cs typeface="Times New Roman" pitchFamily="18" charset="0"/>
              </a:rPr>
              <a:t>四个橙色的部件</a:t>
            </a:r>
            <a:r>
              <a:rPr lang="zh-CN" altLang="en-US" sz="2000" dirty="0">
                <a:solidFill>
                  <a:prstClr val="black"/>
                </a:solidFill>
                <a:latin typeface="Times New Roman" pitchFamily="18" charset="0"/>
                <a:cs typeface="Times New Roman" pitchFamily="18" charset="0"/>
              </a:rPr>
              <a:t>用来提供触觉反馈，如右图所示</a:t>
            </a:r>
            <a:r>
              <a:rPr lang="zh-CN" altLang="en-US" sz="2000" dirty="0" smtClean="0">
                <a:solidFill>
                  <a:prstClr val="black"/>
                </a:solidFill>
                <a:latin typeface="Times New Roman" pitchFamily="18" charset="0"/>
                <a:cs typeface="Times New Roman" pitchFamily="18" charset="0"/>
              </a:rPr>
              <a:t>。</a:t>
            </a:r>
            <a:endParaRPr lang="en-US" altLang="zh-CN" sz="2000" dirty="0" smtClean="0">
              <a:solidFill>
                <a:prstClr val="black"/>
              </a:solidFill>
              <a:latin typeface="Times New Roman" pitchFamily="18" charset="0"/>
              <a:cs typeface="Times New Roman" pitchFamily="18" charset="0"/>
            </a:endParaRPr>
          </a:p>
          <a:p>
            <a:pPr marL="342900" lvl="0" indent="-342900">
              <a:lnSpc>
                <a:spcPct val="90000"/>
              </a:lnSpc>
              <a:spcBef>
                <a:spcPts val="1000"/>
              </a:spcBef>
              <a:buClr>
                <a:srgbClr val="FF0000"/>
              </a:buClr>
              <a:buFont typeface="Wingdings" panose="05000000000000000000" pitchFamily="2" charset="2"/>
              <a:buChar char="u"/>
            </a:pPr>
            <a:r>
              <a:rPr lang="en-US" altLang="zh-CN" sz="2000" dirty="0" err="1" smtClean="0">
                <a:solidFill>
                  <a:prstClr val="black"/>
                </a:solidFill>
                <a:latin typeface="Times New Roman" pitchFamily="18" charset="0"/>
                <a:cs typeface="Times New Roman" pitchFamily="18" charset="0"/>
              </a:rPr>
              <a:t>iMotion</a:t>
            </a:r>
            <a:r>
              <a:rPr lang="en-US" altLang="zh-CN" sz="2000" dirty="0" smtClean="0">
                <a:solidFill>
                  <a:prstClr val="black"/>
                </a:solidFill>
                <a:latin typeface="Times New Roman" pitchFamily="18" charset="0"/>
                <a:cs typeface="Times New Roman" pitchFamily="18" charset="0"/>
              </a:rPr>
              <a:t> </a:t>
            </a:r>
            <a:r>
              <a:rPr lang="zh-CN" altLang="en-US" sz="2000" dirty="0">
                <a:solidFill>
                  <a:prstClr val="black"/>
                </a:solidFill>
                <a:latin typeface="Times New Roman" pitchFamily="18" charset="0"/>
                <a:cs typeface="Times New Roman" pitchFamily="18" charset="0"/>
              </a:rPr>
              <a:t>的触觉反馈技术是通过蓝牙向用户发出信息，提供 </a:t>
            </a:r>
            <a:r>
              <a:rPr lang="en-US" altLang="zh-CN" sz="2000" dirty="0">
                <a:solidFill>
                  <a:prstClr val="black"/>
                </a:solidFill>
                <a:latin typeface="Times New Roman" pitchFamily="18" charset="0"/>
                <a:cs typeface="Times New Roman" pitchFamily="18" charset="0"/>
              </a:rPr>
              <a:t>5 </a:t>
            </a:r>
            <a:r>
              <a:rPr lang="zh-CN" altLang="en-US" sz="2000" dirty="0">
                <a:solidFill>
                  <a:prstClr val="black"/>
                </a:solidFill>
                <a:latin typeface="Times New Roman" pitchFamily="18" charset="0"/>
                <a:cs typeface="Times New Roman" pitchFamily="18" charset="0"/>
              </a:rPr>
              <a:t>种不同的反馈模式，对应不同的强度和持续时间。</a:t>
            </a:r>
          </a:p>
        </p:txBody>
      </p:sp>
    </p:spTree>
    <p:extLst>
      <p:ext uri="{BB962C8B-B14F-4D97-AF65-F5344CB8AC3E}">
        <p14:creationId xmlns:p14="http://schemas.microsoft.com/office/powerpoint/2010/main" val="119872384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61775" y="182884"/>
            <a:ext cx="8193541" cy="548640"/>
          </a:xfrm>
        </p:spPr>
        <p:txBody>
          <a:bodyPr/>
          <a:lstStyle/>
          <a:p>
            <a:r>
              <a:rPr lang="en-US" altLang="zh-CN" b="1" dirty="0"/>
              <a:t>3.3 </a:t>
            </a:r>
            <a:r>
              <a:rPr lang="zh-CN" altLang="en-US" b="1" dirty="0"/>
              <a:t>触 觉 反 馈</a:t>
            </a:r>
            <a:endParaRPr lang="zh-CN" altLang="en-US" sz="3600" dirty="0">
              <a:solidFill>
                <a:srgbClr val="0070C0"/>
              </a:solidFill>
            </a:endParaRPr>
          </a:p>
        </p:txBody>
      </p:sp>
      <p:sp>
        <p:nvSpPr>
          <p:cNvPr id="5" name="矩形 4"/>
          <p:cNvSpPr/>
          <p:nvPr/>
        </p:nvSpPr>
        <p:spPr>
          <a:xfrm>
            <a:off x="683107" y="857518"/>
            <a:ext cx="7879977" cy="480131"/>
          </a:xfrm>
          <a:prstGeom prst="rect">
            <a:avLst/>
          </a:prstGeom>
        </p:spPr>
        <p:txBody>
          <a:bodyPr wrap="square">
            <a:spAutoFit/>
          </a:bodyPr>
          <a:lstStyle/>
          <a:p>
            <a:pPr lvl="0">
              <a:lnSpc>
                <a:spcPct val="90000"/>
              </a:lnSpc>
              <a:spcBef>
                <a:spcPts val="1000"/>
              </a:spcBef>
            </a:pPr>
            <a:r>
              <a:rPr lang="en-US" altLang="zh-CN" sz="2800" dirty="0">
                <a:solidFill>
                  <a:srgbClr val="0070C0"/>
                </a:solidFill>
                <a:latin typeface="Times New Roman" pitchFamily="18" charset="0"/>
                <a:cs typeface="Times New Roman" pitchFamily="18" charset="0"/>
              </a:rPr>
              <a:t>3.3.3  </a:t>
            </a:r>
            <a:r>
              <a:rPr lang="zh-CN" altLang="en-US" sz="2800" dirty="0">
                <a:solidFill>
                  <a:srgbClr val="0070C0"/>
                </a:solidFill>
                <a:latin typeface="Times New Roman" pitchFamily="18" charset="0"/>
                <a:cs typeface="Times New Roman" pitchFamily="18" charset="0"/>
              </a:rPr>
              <a:t>力反馈接口</a:t>
            </a:r>
            <a:endParaRPr lang="en-US" altLang="zh-CN" sz="2800" b="1" dirty="0" smtClean="0">
              <a:solidFill>
                <a:srgbClr val="0070C0"/>
              </a:solidFill>
              <a:latin typeface="Times New Roman" pitchFamily="18" charset="0"/>
              <a:cs typeface="Times New Roman" pitchFamily="18" charset="0"/>
            </a:endParaRPr>
          </a:p>
        </p:txBody>
      </p:sp>
      <p:sp>
        <p:nvSpPr>
          <p:cNvPr id="4" name="矩形 3"/>
          <p:cNvSpPr/>
          <p:nvPr/>
        </p:nvSpPr>
        <p:spPr>
          <a:xfrm>
            <a:off x="618556" y="1390527"/>
            <a:ext cx="8057358" cy="424732"/>
          </a:xfrm>
          <a:prstGeom prst="rect">
            <a:avLst/>
          </a:prstGeom>
        </p:spPr>
        <p:txBody>
          <a:bodyPr wrap="square">
            <a:spAutoFit/>
          </a:bodyPr>
          <a:lstStyle/>
          <a:p>
            <a:pPr lvl="0">
              <a:lnSpc>
                <a:spcPct val="90000"/>
              </a:lnSpc>
              <a:spcBef>
                <a:spcPts val="1000"/>
              </a:spcBef>
            </a:pPr>
            <a:r>
              <a:rPr lang="en-US" altLang="zh-CN" sz="2400" b="1" dirty="0">
                <a:solidFill>
                  <a:srgbClr val="0070C0"/>
                </a:solidFill>
              </a:rPr>
              <a:t>1</a:t>
            </a:r>
            <a:r>
              <a:rPr lang="zh-CN" altLang="en-US" sz="2400" b="1" dirty="0">
                <a:solidFill>
                  <a:srgbClr val="0070C0"/>
                </a:solidFill>
              </a:rPr>
              <a:t>．力反馈</a:t>
            </a:r>
            <a:r>
              <a:rPr lang="zh-CN" altLang="en-US" sz="2400" b="1" dirty="0" smtClean="0">
                <a:solidFill>
                  <a:srgbClr val="0070C0"/>
                </a:solidFill>
              </a:rPr>
              <a:t>操纵杆</a:t>
            </a:r>
            <a:endParaRPr lang="en-US" altLang="zh-CN" sz="2400" b="1" dirty="0" smtClean="0">
              <a:solidFill>
                <a:srgbClr val="0070C0"/>
              </a:solidFill>
            </a:endParaRPr>
          </a:p>
        </p:txBody>
      </p:sp>
      <p:sp>
        <p:nvSpPr>
          <p:cNvPr id="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3"/>
          <p:cNvSpPr>
            <a:spLocks noChangeArrowheads="1"/>
          </p:cNvSpPr>
          <p:nvPr/>
        </p:nvSpPr>
        <p:spPr bwMode="auto">
          <a:xfrm>
            <a:off x="0" y="17240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700" b="0" i="0" u="none" strike="noStrike" cap="none" normalizeH="0" baseline="0" smtClean="0">
                <a:ln>
                  <a:noFill/>
                </a:ln>
                <a:solidFill>
                  <a:schemeClr val="tx1"/>
                </a:solidFill>
                <a:effectLst/>
                <a:latin typeface="Arial" pitchFamily="34" charset="0"/>
                <a:ea typeface="宋体" pitchFamily="2" charset="-122"/>
                <a:cs typeface="宋体" pitchFamily="2" charset="-122"/>
              </a:rPr>
              <a:t> </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pic>
        <p:nvPicPr>
          <p:cNvPr id="5122" name="图片 25" descr="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1249" y="973293"/>
            <a:ext cx="2178295" cy="2523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629317" y="2019067"/>
            <a:ext cx="5255114" cy="923330"/>
          </a:xfrm>
          <a:prstGeom prst="rect">
            <a:avLst/>
          </a:prstGeom>
        </p:spPr>
        <p:txBody>
          <a:bodyPr wrap="square">
            <a:spAutoFit/>
          </a:bodyPr>
          <a:lstStyle/>
          <a:p>
            <a:pPr lvl="0">
              <a:lnSpc>
                <a:spcPct val="90000"/>
              </a:lnSpc>
              <a:spcBef>
                <a:spcPts val="1000"/>
              </a:spcBef>
            </a:pPr>
            <a:r>
              <a:rPr lang="zh-CN" altLang="en-US" sz="2000" dirty="0">
                <a:latin typeface="Times New Roman" pitchFamily="18" charset="0"/>
                <a:cs typeface="Times New Roman" pitchFamily="18" charset="0"/>
              </a:rPr>
              <a:t>比较具有代表性的例子是</a:t>
            </a:r>
            <a:r>
              <a:rPr lang="en-US" altLang="zh-CN" sz="2000" dirty="0" err="1">
                <a:latin typeface="Times New Roman" pitchFamily="18" charset="0"/>
                <a:cs typeface="Times New Roman" pitchFamily="18" charset="0"/>
              </a:rPr>
              <a:t>WingMan</a:t>
            </a:r>
            <a:r>
              <a:rPr lang="en-US" altLang="zh-CN" sz="2000" dirty="0">
                <a:latin typeface="Times New Roman" pitchFamily="18" charset="0"/>
                <a:cs typeface="Times New Roman" pitchFamily="18" charset="0"/>
              </a:rPr>
              <a:t> Force 3D</a:t>
            </a:r>
            <a:r>
              <a:rPr lang="zh-CN" altLang="en-US" sz="2000" dirty="0">
                <a:latin typeface="Times New Roman" pitchFamily="18" charset="0"/>
                <a:cs typeface="Times New Roman" pitchFamily="18" charset="0"/>
              </a:rPr>
              <a:t>操纵杆，如右图所示。它有</a:t>
            </a:r>
            <a:r>
              <a:rPr lang="zh-CN" altLang="en-US" sz="2000" dirty="0">
                <a:solidFill>
                  <a:srgbClr val="000099"/>
                </a:solidFill>
                <a:latin typeface="Times New Roman" pitchFamily="18" charset="0"/>
                <a:cs typeface="Times New Roman" pitchFamily="18" charset="0"/>
              </a:rPr>
              <a:t>三个自由度</a:t>
            </a:r>
            <a:r>
              <a:rPr lang="zh-CN" altLang="en-US" sz="2000" dirty="0">
                <a:latin typeface="Times New Roman" pitchFamily="18" charset="0"/>
                <a:cs typeface="Times New Roman" pitchFamily="18" charset="0"/>
              </a:rPr>
              <a:t>，其中</a:t>
            </a:r>
            <a:r>
              <a:rPr lang="zh-CN" altLang="en-US" sz="2000" dirty="0">
                <a:solidFill>
                  <a:srgbClr val="000099"/>
                </a:solidFill>
                <a:latin typeface="Times New Roman" pitchFamily="18" charset="0"/>
                <a:cs typeface="Times New Roman" pitchFamily="18" charset="0"/>
              </a:rPr>
              <a:t>两个自由度具有力</a:t>
            </a:r>
            <a:r>
              <a:rPr lang="zh-CN" altLang="en-US" sz="2000" dirty="0" smtClean="0">
                <a:solidFill>
                  <a:srgbClr val="000099"/>
                </a:solidFill>
                <a:latin typeface="Times New Roman" pitchFamily="18" charset="0"/>
                <a:cs typeface="Times New Roman" pitchFamily="18" charset="0"/>
              </a:rPr>
              <a:t>反馈</a:t>
            </a:r>
            <a:r>
              <a:rPr lang="zh-CN" altLang="en-US" sz="2000" dirty="0" smtClean="0">
                <a:latin typeface="Times New Roman" pitchFamily="18" charset="0"/>
                <a:cs typeface="Times New Roman" pitchFamily="18" charset="0"/>
              </a:rPr>
              <a:t>。</a:t>
            </a:r>
            <a:endParaRPr lang="zh-CN" altLang="en-US" sz="2000" dirty="0">
              <a:latin typeface="Times New Roman" pitchFamily="18" charset="0"/>
              <a:cs typeface="Times New Roman" pitchFamily="18" charset="0"/>
            </a:endParaRPr>
          </a:p>
        </p:txBody>
      </p:sp>
      <p:sp>
        <p:nvSpPr>
          <p:cNvPr id="14" name="AutoShape 4"/>
          <p:cNvSpPr>
            <a:spLocks noChangeArrowheads="1"/>
          </p:cNvSpPr>
          <p:nvPr>
            <p:custDataLst>
              <p:tags r:id="rId1"/>
            </p:custDataLst>
          </p:nvPr>
        </p:nvSpPr>
        <p:spPr bwMode="white">
          <a:xfrm>
            <a:off x="806824" y="3742220"/>
            <a:ext cx="7670196" cy="2206759"/>
          </a:xfrm>
          <a:prstGeom prst="roundRect">
            <a:avLst>
              <a:gd name="adj" fmla="val 4784"/>
            </a:avLst>
          </a:prstGeom>
          <a:noFill/>
          <a:ln w="38100">
            <a:gradFill>
              <a:gsLst>
                <a:gs pos="0">
                  <a:srgbClr val="00B0F0"/>
                </a:gs>
                <a:gs pos="100000">
                  <a:srgbClr val="00206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65100" h="1270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342900" lvl="0" indent="-342900">
              <a:buClr>
                <a:srgbClr val="FF0000"/>
              </a:buClr>
              <a:buFont typeface="Wingdings" panose="05000000000000000000" pitchFamily="2" charset="2"/>
              <a:buChar char="u"/>
            </a:pPr>
            <a:r>
              <a:rPr lang="zh-CN" altLang="en-US" sz="2000" dirty="0" smtClean="0">
                <a:solidFill>
                  <a:prstClr val="black"/>
                </a:solidFill>
              </a:rPr>
              <a:t>计算机用户</a:t>
            </a:r>
            <a:r>
              <a:rPr lang="zh-CN" altLang="en-US" sz="2000" dirty="0">
                <a:solidFill>
                  <a:prstClr val="black"/>
                </a:solidFill>
              </a:rPr>
              <a:t>的动作改变仿真程序，如果有触觉事件就提供反馈</a:t>
            </a:r>
            <a:r>
              <a:rPr lang="zh-CN" altLang="en-US" sz="2000" dirty="0" smtClean="0">
                <a:solidFill>
                  <a:prstClr val="black"/>
                </a:solidFill>
              </a:rPr>
              <a:t>。</a:t>
            </a:r>
            <a:endParaRPr lang="en-US" altLang="zh-CN" sz="2000" dirty="0" smtClean="0">
              <a:solidFill>
                <a:prstClr val="black"/>
              </a:solidFill>
            </a:endParaRPr>
          </a:p>
          <a:p>
            <a:pPr marL="342900" lvl="0" indent="-342900">
              <a:buClr>
                <a:srgbClr val="FF0000"/>
              </a:buClr>
              <a:buFont typeface="Wingdings" panose="05000000000000000000" pitchFamily="2" charset="2"/>
              <a:buChar char="u"/>
            </a:pPr>
            <a:r>
              <a:rPr lang="zh-CN" altLang="en-US" sz="2000" dirty="0" smtClean="0">
                <a:solidFill>
                  <a:prstClr val="black"/>
                </a:solidFill>
              </a:rPr>
              <a:t>这些</a:t>
            </a:r>
            <a:r>
              <a:rPr lang="zh-CN" altLang="en-US" sz="2000" dirty="0">
                <a:solidFill>
                  <a:prstClr val="black"/>
                </a:solidFill>
              </a:rPr>
              <a:t>命令继而被操纵杆的模／数转换器转换成模拟信号并放大，然后发送给产生电流的直流激励器</a:t>
            </a:r>
            <a:r>
              <a:rPr lang="zh-CN" altLang="en-US" sz="2000" dirty="0" smtClean="0">
                <a:solidFill>
                  <a:prstClr val="black"/>
                </a:solidFill>
              </a:rPr>
              <a:t>。</a:t>
            </a:r>
            <a:endParaRPr lang="en-US" altLang="zh-CN" sz="2000" dirty="0" smtClean="0">
              <a:solidFill>
                <a:prstClr val="black"/>
              </a:solidFill>
            </a:endParaRPr>
          </a:p>
          <a:p>
            <a:pPr marL="342900" lvl="0" indent="-342900">
              <a:buClr>
                <a:srgbClr val="FF0000"/>
              </a:buClr>
              <a:buFont typeface="Wingdings" panose="05000000000000000000" pitchFamily="2" charset="2"/>
              <a:buChar char="u"/>
            </a:pPr>
            <a:r>
              <a:rPr lang="zh-CN" altLang="en-US" sz="2000" dirty="0" smtClean="0">
                <a:solidFill>
                  <a:prstClr val="black"/>
                </a:solidFill>
              </a:rPr>
              <a:t>这样</a:t>
            </a:r>
            <a:r>
              <a:rPr lang="zh-CN" altLang="en-US" sz="2000" dirty="0">
                <a:solidFill>
                  <a:prstClr val="black"/>
                </a:solidFill>
              </a:rPr>
              <a:t>就形成了闭合的控制回路，用户就可以感觉到振动和摇晃，或者感觉到由操纵杆产生的弹力</a:t>
            </a:r>
          </a:p>
        </p:txBody>
      </p:sp>
      <p:sp>
        <p:nvSpPr>
          <p:cNvPr id="3" name="矩形 2"/>
          <p:cNvSpPr/>
          <p:nvPr/>
        </p:nvSpPr>
        <p:spPr>
          <a:xfrm>
            <a:off x="683107" y="3133827"/>
            <a:ext cx="954107" cy="400110"/>
          </a:xfrm>
          <a:prstGeom prst="rect">
            <a:avLst/>
          </a:prstGeom>
        </p:spPr>
        <p:txBody>
          <a:bodyPr wrap="none">
            <a:spAutoFit/>
          </a:bodyPr>
          <a:lstStyle/>
          <a:p>
            <a:r>
              <a:rPr lang="zh-CN" altLang="en-US" sz="2000" b="1" dirty="0" smtClean="0"/>
              <a:t>原理：</a:t>
            </a:r>
            <a:endParaRPr lang="zh-CN" altLang="en-US" sz="2000" b="1" dirty="0"/>
          </a:p>
        </p:txBody>
      </p:sp>
    </p:spTree>
    <p:extLst>
      <p:ext uri="{BB962C8B-B14F-4D97-AF65-F5344CB8AC3E}">
        <p14:creationId xmlns:p14="http://schemas.microsoft.com/office/powerpoint/2010/main" val="332284630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61775" y="182884"/>
            <a:ext cx="8193541" cy="548640"/>
          </a:xfrm>
        </p:spPr>
        <p:txBody>
          <a:bodyPr/>
          <a:lstStyle/>
          <a:p>
            <a:r>
              <a:rPr lang="en-US" altLang="zh-CN" b="1" dirty="0"/>
              <a:t>3.3 </a:t>
            </a:r>
            <a:r>
              <a:rPr lang="zh-CN" altLang="en-US" b="1" dirty="0"/>
              <a:t>触 觉 反 馈</a:t>
            </a:r>
            <a:endParaRPr lang="zh-CN" altLang="en-US" sz="3600" dirty="0">
              <a:solidFill>
                <a:srgbClr val="0070C0"/>
              </a:solidFill>
            </a:endParaRPr>
          </a:p>
        </p:txBody>
      </p:sp>
      <p:sp>
        <p:nvSpPr>
          <p:cNvPr id="5" name="矩形 4"/>
          <p:cNvSpPr/>
          <p:nvPr/>
        </p:nvSpPr>
        <p:spPr>
          <a:xfrm>
            <a:off x="683107" y="846760"/>
            <a:ext cx="7879977" cy="480131"/>
          </a:xfrm>
          <a:prstGeom prst="rect">
            <a:avLst/>
          </a:prstGeom>
        </p:spPr>
        <p:txBody>
          <a:bodyPr wrap="square">
            <a:spAutoFit/>
          </a:bodyPr>
          <a:lstStyle/>
          <a:p>
            <a:pPr lvl="0">
              <a:lnSpc>
                <a:spcPct val="90000"/>
              </a:lnSpc>
              <a:spcBef>
                <a:spcPts val="1000"/>
              </a:spcBef>
            </a:pPr>
            <a:r>
              <a:rPr lang="en-US" altLang="zh-CN" sz="2800" dirty="0">
                <a:solidFill>
                  <a:srgbClr val="0070C0"/>
                </a:solidFill>
                <a:latin typeface="Times New Roman" pitchFamily="18" charset="0"/>
                <a:cs typeface="Times New Roman" pitchFamily="18" charset="0"/>
              </a:rPr>
              <a:t>3.3.3  </a:t>
            </a:r>
            <a:r>
              <a:rPr lang="zh-CN" altLang="en-US" sz="2800" dirty="0">
                <a:solidFill>
                  <a:srgbClr val="0070C0"/>
                </a:solidFill>
                <a:latin typeface="Times New Roman" pitchFamily="18" charset="0"/>
                <a:cs typeface="Times New Roman" pitchFamily="18" charset="0"/>
              </a:rPr>
              <a:t>力反馈接口</a:t>
            </a:r>
            <a:endParaRPr lang="en-US" altLang="zh-CN" sz="2800" b="1" dirty="0" smtClean="0">
              <a:solidFill>
                <a:srgbClr val="0070C0"/>
              </a:solidFill>
              <a:latin typeface="Times New Roman" pitchFamily="18" charset="0"/>
              <a:cs typeface="Times New Roman" pitchFamily="18" charset="0"/>
            </a:endParaRPr>
          </a:p>
        </p:txBody>
      </p:sp>
      <p:sp>
        <p:nvSpPr>
          <p:cNvPr id="4" name="矩形 3"/>
          <p:cNvSpPr/>
          <p:nvPr/>
        </p:nvSpPr>
        <p:spPr>
          <a:xfrm>
            <a:off x="640072" y="1304463"/>
            <a:ext cx="7944528" cy="1328569"/>
          </a:xfrm>
          <a:prstGeom prst="rect">
            <a:avLst/>
          </a:prstGeom>
        </p:spPr>
        <p:txBody>
          <a:bodyPr wrap="square">
            <a:spAutoFit/>
          </a:bodyPr>
          <a:lstStyle/>
          <a:p>
            <a:pPr lvl="0">
              <a:lnSpc>
                <a:spcPct val="90000"/>
              </a:lnSpc>
              <a:spcBef>
                <a:spcPts val="1000"/>
              </a:spcBef>
            </a:pPr>
            <a:r>
              <a:rPr lang="en-US" altLang="zh-CN" sz="2000" b="1" dirty="0">
                <a:solidFill>
                  <a:srgbClr val="0070C0"/>
                </a:solidFill>
              </a:rPr>
              <a:t>2</a:t>
            </a:r>
            <a:r>
              <a:rPr lang="zh-CN" altLang="en-US" sz="2000" b="1" dirty="0">
                <a:solidFill>
                  <a:srgbClr val="0070C0"/>
                </a:solidFill>
              </a:rPr>
              <a:t>．</a:t>
            </a:r>
            <a:r>
              <a:rPr lang="en-US" altLang="zh-CN" sz="2000" b="1" dirty="0" err="1">
                <a:solidFill>
                  <a:srgbClr val="0070C0"/>
                </a:solidFill>
              </a:rPr>
              <a:t>CyberGrasp</a:t>
            </a:r>
            <a:r>
              <a:rPr lang="zh-CN" altLang="en-US" sz="2000" b="1" dirty="0">
                <a:solidFill>
                  <a:srgbClr val="0070C0"/>
                </a:solidFill>
              </a:rPr>
              <a:t>力反馈</a:t>
            </a:r>
            <a:r>
              <a:rPr lang="zh-CN" altLang="en-US" sz="2000" b="1" dirty="0" smtClean="0">
                <a:solidFill>
                  <a:srgbClr val="0070C0"/>
                </a:solidFill>
              </a:rPr>
              <a:t>手套</a:t>
            </a:r>
            <a:endParaRPr lang="en-US" altLang="zh-CN" sz="2000" b="1" dirty="0" smtClean="0">
              <a:solidFill>
                <a:srgbClr val="0070C0"/>
              </a:solidFill>
            </a:endParaRPr>
          </a:p>
          <a:p>
            <a:pPr>
              <a:lnSpc>
                <a:spcPct val="90000"/>
              </a:lnSpc>
              <a:spcBef>
                <a:spcPts val="1000"/>
              </a:spcBef>
            </a:pPr>
            <a:r>
              <a:rPr lang="zh-CN" altLang="en-US" sz="2000" b="1" dirty="0" smtClean="0"/>
              <a:t>特点：</a:t>
            </a:r>
            <a:r>
              <a:rPr lang="zh-CN" altLang="en-US" sz="2000" dirty="0" smtClean="0"/>
              <a:t>力</a:t>
            </a:r>
            <a:r>
              <a:rPr lang="zh-CN" altLang="en-US" sz="2000" dirty="0"/>
              <a:t>反馈</a:t>
            </a:r>
            <a:r>
              <a:rPr lang="zh-CN" altLang="en-US" sz="2000" dirty="0" smtClean="0"/>
              <a:t>手套借助</a:t>
            </a:r>
            <a:r>
              <a:rPr lang="zh-CN" altLang="en-US" sz="2000" dirty="0"/>
              <a:t>数据手套的</a:t>
            </a:r>
            <a:r>
              <a:rPr lang="zh-CN" altLang="en-US" sz="2000" dirty="0">
                <a:solidFill>
                  <a:srgbClr val="0000CC"/>
                </a:solidFill>
              </a:rPr>
              <a:t>触觉反馈功能</a:t>
            </a:r>
            <a:r>
              <a:rPr lang="zh-CN" altLang="en-US" sz="2000" dirty="0"/>
              <a:t>，用户能够用</a:t>
            </a:r>
            <a:r>
              <a:rPr lang="zh-CN" altLang="en-US" sz="2000" dirty="0">
                <a:solidFill>
                  <a:srgbClr val="0000CC"/>
                </a:solidFill>
              </a:rPr>
              <a:t>双手亲自“触碰”虚拟世界</a:t>
            </a:r>
            <a:r>
              <a:rPr lang="zh-CN" altLang="en-US" sz="2000" dirty="0"/>
              <a:t>，并在与计算机制作的三维物体进行互动的过程中真实感受到物体的振动</a:t>
            </a:r>
            <a:r>
              <a:rPr lang="zh-CN" altLang="en-US" sz="2000" dirty="0" smtClean="0"/>
              <a:t>。</a:t>
            </a:r>
            <a:endParaRPr lang="en-US" altLang="zh-CN" sz="2000" dirty="0" smtClean="0">
              <a:latin typeface="Times New Roman" pitchFamily="18" charset="0"/>
              <a:cs typeface="Times New Roman" pitchFamily="18" charset="0"/>
            </a:endParaRPr>
          </a:p>
        </p:txBody>
      </p:sp>
      <p:sp>
        <p:nvSpPr>
          <p:cNvPr id="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3"/>
          <p:cNvSpPr>
            <a:spLocks noChangeArrowheads="1"/>
          </p:cNvSpPr>
          <p:nvPr/>
        </p:nvSpPr>
        <p:spPr bwMode="auto">
          <a:xfrm>
            <a:off x="0" y="17240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700" b="0" i="0" u="none" strike="noStrike" cap="none" normalizeH="0" baseline="0" smtClean="0">
                <a:ln>
                  <a:noFill/>
                </a:ln>
                <a:solidFill>
                  <a:schemeClr val="tx1"/>
                </a:solidFill>
                <a:effectLst/>
                <a:latin typeface="Arial" pitchFamily="34" charset="0"/>
                <a:ea typeface="宋体" pitchFamily="2" charset="-122"/>
                <a:cs typeface="宋体" pitchFamily="2" charset="-122"/>
              </a:rPr>
              <a:t> </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pic>
        <p:nvPicPr>
          <p:cNvPr id="6146" name="图片 26" descr="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5402" y="4172621"/>
            <a:ext cx="3112211" cy="223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图片 27" descr="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7760" y="4183117"/>
            <a:ext cx="2565094" cy="2205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AutoShape 4"/>
          <p:cNvSpPr>
            <a:spLocks noChangeArrowheads="1"/>
          </p:cNvSpPr>
          <p:nvPr>
            <p:custDataLst>
              <p:tags r:id="rId1"/>
            </p:custDataLst>
          </p:nvPr>
        </p:nvSpPr>
        <p:spPr bwMode="white">
          <a:xfrm>
            <a:off x="731512" y="2850773"/>
            <a:ext cx="7605666" cy="1161828"/>
          </a:xfrm>
          <a:prstGeom prst="roundRect">
            <a:avLst>
              <a:gd name="adj" fmla="val 4784"/>
            </a:avLst>
          </a:prstGeom>
          <a:noFill/>
          <a:ln w="38100">
            <a:gradFill>
              <a:gsLst>
                <a:gs pos="0">
                  <a:srgbClr val="00B0F0"/>
                </a:gs>
                <a:gs pos="100000">
                  <a:srgbClr val="00206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65100" h="1270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lvl="0">
              <a:lnSpc>
                <a:spcPct val="90000"/>
              </a:lnSpc>
              <a:spcBef>
                <a:spcPts val="1000"/>
              </a:spcBef>
            </a:pPr>
            <a:r>
              <a:rPr lang="en-US" altLang="zh-CN" sz="2000" dirty="0">
                <a:solidFill>
                  <a:prstClr val="black"/>
                </a:solidFill>
                <a:latin typeface="Times New Roman" pitchFamily="18" charset="0"/>
                <a:cs typeface="Times New Roman" pitchFamily="18" charset="0"/>
              </a:rPr>
              <a:t>immersion </a:t>
            </a:r>
            <a:r>
              <a:rPr lang="en-US" altLang="zh-CN" sz="2000" dirty="0" err="1">
                <a:solidFill>
                  <a:prstClr val="black"/>
                </a:solidFill>
                <a:latin typeface="Times New Roman" pitchFamily="18" charset="0"/>
                <a:cs typeface="Times New Roman" pitchFamily="18" charset="0"/>
              </a:rPr>
              <a:t>CyberGrasp</a:t>
            </a:r>
            <a:r>
              <a:rPr lang="zh-CN" altLang="en-US" sz="2000" dirty="0">
                <a:solidFill>
                  <a:prstClr val="black"/>
                </a:solidFill>
                <a:latin typeface="Times New Roman" pitchFamily="18" charset="0"/>
                <a:cs typeface="Times New Roman" pitchFamily="18" charset="0"/>
              </a:rPr>
              <a:t>是一</a:t>
            </a:r>
            <a:r>
              <a:rPr lang="zh-CN" altLang="en-US" sz="2000" dirty="0" smtClean="0">
                <a:solidFill>
                  <a:prstClr val="black"/>
                </a:solidFill>
                <a:latin typeface="Times New Roman" pitchFamily="18" charset="0"/>
                <a:cs typeface="Times New Roman" pitchFamily="18" charset="0"/>
              </a:rPr>
              <a:t>款轻巧且</a:t>
            </a:r>
            <a:r>
              <a:rPr lang="zh-CN" altLang="en-US" sz="2000" dirty="0">
                <a:solidFill>
                  <a:prstClr val="black"/>
                </a:solidFill>
                <a:latin typeface="Times New Roman" pitchFamily="18" charset="0"/>
                <a:cs typeface="Times New Roman" pitchFamily="18" charset="0"/>
              </a:rPr>
              <a:t>有力反馈功能的装置。使用者可以通过力反馈系统去触摸电脑内所呈现的</a:t>
            </a:r>
            <a:r>
              <a:rPr lang="en-US" altLang="zh-CN" sz="2000" dirty="0">
                <a:solidFill>
                  <a:prstClr val="black"/>
                </a:solidFill>
                <a:latin typeface="Times New Roman" pitchFamily="18" charset="0"/>
                <a:cs typeface="Times New Roman" pitchFamily="18" charset="0"/>
              </a:rPr>
              <a:t>3D</a:t>
            </a:r>
            <a:r>
              <a:rPr lang="zh-CN" altLang="en-US" sz="2000" dirty="0">
                <a:solidFill>
                  <a:prstClr val="black"/>
                </a:solidFill>
                <a:latin typeface="Times New Roman" pitchFamily="18" charset="0"/>
                <a:cs typeface="Times New Roman" pitchFamily="18" charset="0"/>
              </a:rPr>
              <a:t>虚拟影像，感觉触碰到真实的东西一样</a:t>
            </a:r>
            <a:r>
              <a:rPr lang="zh-CN" altLang="en-US" sz="2000" dirty="0">
                <a:solidFill>
                  <a:prstClr val="black"/>
                </a:solidFill>
              </a:rPr>
              <a:t>，如下图所示</a:t>
            </a:r>
            <a:r>
              <a:rPr lang="zh-CN" altLang="en-US" sz="2000" dirty="0">
                <a:solidFill>
                  <a:prstClr val="black"/>
                </a:solidFill>
                <a:latin typeface="Times New Roman" pitchFamily="18" charset="0"/>
                <a:cs typeface="Times New Roman" pitchFamily="18" charset="0"/>
              </a:rPr>
              <a:t>。</a:t>
            </a:r>
          </a:p>
        </p:txBody>
      </p:sp>
    </p:spTree>
    <p:extLst>
      <p:ext uri="{BB962C8B-B14F-4D97-AF65-F5344CB8AC3E}">
        <p14:creationId xmlns:p14="http://schemas.microsoft.com/office/powerpoint/2010/main" val="422502536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type="body" idx="1"/>
          </p:nvPr>
        </p:nvSpPr>
        <p:spPr>
          <a:xfrm>
            <a:off x="623888" y="1046566"/>
            <a:ext cx="7886700" cy="4676502"/>
          </a:xfrm>
        </p:spPr>
        <p:txBody>
          <a:bodyPr/>
          <a:lstStyle/>
          <a:p>
            <a:pPr marL="0" indent="0" algn="ctr">
              <a:lnSpc>
                <a:spcPct val="150000"/>
              </a:lnSpc>
              <a:buFontTx/>
              <a:buNone/>
            </a:pPr>
            <a:r>
              <a:rPr lang="zh-CN" altLang="zh-CN" sz="2800" b="1" dirty="0" smtClean="0">
                <a:solidFill>
                  <a:srgbClr val="0070C0"/>
                </a:solidFill>
                <a:effectLst>
                  <a:outerShdw blurRad="38100" dist="38100" dir="2700000" algn="tl">
                    <a:srgbClr val="000000">
                      <a:alpha val="43137"/>
                    </a:srgbClr>
                  </a:outerShdw>
                </a:effectLst>
              </a:rPr>
              <a:t>本章小结</a:t>
            </a:r>
            <a:endParaRPr lang="en-US" altLang="zh-CN" sz="2800" b="1" dirty="0" smtClean="0">
              <a:solidFill>
                <a:srgbClr val="0070C0"/>
              </a:solidFill>
              <a:effectLst>
                <a:outerShdw blurRad="38100" dist="38100" dir="2700000" algn="tl">
                  <a:srgbClr val="000000">
                    <a:alpha val="43137"/>
                  </a:srgbClr>
                </a:outerShdw>
              </a:effectLst>
            </a:endParaRPr>
          </a:p>
          <a:p>
            <a:pPr>
              <a:lnSpc>
                <a:spcPct val="150000"/>
              </a:lnSpc>
            </a:pPr>
            <a:r>
              <a:rPr lang="zh-CN" altLang="en-US" sz="2000" dirty="0"/>
              <a:t>本章介绍了</a:t>
            </a:r>
            <a:r>
              <a:rPr lang="en-US" altLang="zh-CN" sz="2000" dirty="0"/>
              <a:t>VR</a:t>
            </a:r>
            <a:r>
              <a:rPr lang="zh-CN" altLang="en-US" sz="2000" dirty="0"/>
              <a:t>专用的输出设备，通过输出接口给用户产生反馈的感觉通道，包括视觉（通过图形显示设备）、听觉（通过三维</a:t>
            </a:r>
            <a:r>
              <a:rPr lang="zh-CN" altLang="en-US" sz="2000" dirty="0" smtClean="0"/>
              <a:t>声音输出设备</a:t>
            </a:r>
            <a:r>
              <a:rPr lang="zh-CN" altLang="en-US" sz="2000" dirty="0"/>
              <a:t>）和触觉（通过触觉反馈）</a:t>
            </a:r>
            <a:r>
              <a:rPr lang="zh-CN" altLang="en-US" sz="2000" dirty="0" smtClean="0"/>
              <a:t>。</a:t>
            </a:r>
            <a:endParaRPr lang="en-US" altLang="zh-CN" sz="2000" dirty="0" smtClean="0"/>
          </a:p>
          <a:p>
            <a:pPr>
              <a:lnSpc>
                <a:spcPct val="150000"/>
              </a:lnSpc>
            </a:pPr>
            <a:r>
              <a:rPr lang="zh-CN" altLang="en-US" sz="2000" dirty="0" smtClean="0"/>
              <a:t>通过</a:t>
            </a:r>
            <a:r>
              <a:rPr lang="zh-CN" altLang="en-US" sz="2000" dirty="0"/>
              <a:t>本章的学习掌握图形显示设备、声音显示设备、触觉反馈设备的基本概念和区别；掌握常用头盔显示器、沉浸式立体投影显示系统、立体眼镜（鹰眼）</a:t>
            </a:r>
            <a:r>
              <a:rPr lang="zh-CN" altLang="en-US" sz="2000" dirty="0" smtClean="0"/>
              <a:t>、基于</a:t>
            </a:r>
            <a:r>
              <a:rPr lang="zh-CN" altLang="en-US" sz="2000" dirty="0"/>
              <a:t>扬声器的三维声音与的概念和原理；了解人类视觉系统原理、人类听觉系统原理和人类触觉系统的基本原理。 </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61775" y="182884"/>
            <a:ext cx="8193541" cy="548640"/>
          </a:xfrm>
        </p:spPr>
        <p:txBody>
          <a:bodyPr/>
          <a:lstStyle/>
          <a:p>
            <a:r>
              <a:rPr lang="en-US" altLang="zh-CN" b="1" dirty="0" smtClean="0"/>
              <a:t>3.1</a:t>
            </a:r>
            <a:r>
              <a:rPr lang="zh-CN" altLang="en-US" b="1" dirty="0"/>
              <a:t>图 形 显 示 设 备</a:t>
            </a:r>
            <a:endParaRPr lang="zh-CN" altLang="en-US" sz="3600" dirty="0">
              <a:solidFill>
                <a:srgbClr val="0070C0"/>
              </a:solidFill>
            </a:endParaRPr>
          </a:p>
        </p:txBody>
      </p:sp>
      <p:sp>
        <p:nvSpPr>
          <p:cNvPr id="6146" name="Rectangle 3"/>
          <p:cNvSpPr>
            <a:spLocks noGrp="1" noChangeArrowheads="1"/>
          </p:cNvSpPr>
          <p:nvPr>
            <p:ph type="body" idx="1"/>
          </p:nvPr>
        </p:nvSpPr>
        <p:spPr>
          <a:xfrm>
            <a:off x="570155" y="842144"/>
            <a:ext cx="7874597" cy="959109"/>
          </a:xfrm>
        </p:spPr>
        <p:txBody>
          <a:bodyPr/>
          <a:lstStyle/>
          <a:p>
            <a:pPr>
              <a:lnSpc>
                <a:spcPct val="150000"/>
              </a:lnSpc>
            </a:pPr>
            <a:r>
              <a:rPr lang="zh-CN" altLang="en-US" sz="2000" b="1" dirty="0">
                <a:solidFill>
                  <a:srgbClr val="0000CC"/>
                </a:solidFill>
                <a:latin typeface="Times New Roman" pitchFamily="18" charset="0"/>
                <a:cs typeface="Times New Roman" pitchFamily="18" charset="0"/>
              </a:rPr>
              <a:t>图形显示设备：</a:t>
            </a:r>
            <a:r>
              <a:rPr lang="zh-CN" altLang="en-US" sz="2000" dirty="0">
                <a:latin typeface="Times New Roman" pitchFamily="18" charset="0"/>
                <a:cs typeface="Times New Roman" pitchFamily="18" charset="0"/>
              </a:rPr>
              <a:t>一种计算机接口设备，它把计算机合成的场景图像展现给虚拟世界中参与交互的用户。</a:t>
            </a:r>
          </a:p>
        </p:txBody>
      </p:sp>
      <p:sp>
        <p:nvSpPr>
          <p:cNvPr id="5" name="矩形 4"/>
          <p:cNvSpPr/>
          <p:nvPr/>
        </p:nvSpPr>
        <p:spPr>
          <a:xfrm>
            <a:off x="652482" y="1865801"/>
            <a:ext cx="4545106" cy="480131"/>
          </a:xfrm>
          <a:prstGeom prst="rect">
            <a:avLst/>
          </a:prstGeom>
        </p:spPr>
        <p:txBody>
          <a:bodyPr wrap="square">
            <a:spAutoFit/>
          </a:bodyPr>
          <a:lstStyle/>
          <a:p>
            <a:pPr lvl="0">
              <a:lnSpc>
                <a:spcPct val="90000"/>
              </a:lnSpc>
              <a:spcBef>
                <a:spcPts val="1000"/>
              </a:spcBef>
            </a:pPr>
            <a:r>
              <a:rPr lang="en-US" altLang="zh-CN" sz="2800" dirty="0">
                <a:solidFill>
                  <a:srgbClr val="0070C0"/>
                </a:solidFill>
                <a:latin typeface="Times New Roman" pitchFamily="18" charset="0"/>
                <a:cs typeface="Times New Roman" pitchFamily="18" charset="0"/>
              </a:rPr>
              <a:t>3.1.1  </a:t>
            </a:r>
            <a:r>
              <a:rPr lang="zh-CN" altLang="en-US" sz="2800" dirty="0">
                <a:solidFill>
                  <a:srgbClr val="0070C0"/>
                </a:solidFill>
                <a:latin typeface="Times New Roman" pitchFamily="18" charset="0"/>
                <a:cs typeface="Times New Roman" pitchFamily="18" charset="0"/>
              </a:rPr>
              <a:t>人类视觉</a:t>
            </a:r>
            <a:r>
              <a:rPr lang="zh-CN" altLang="en-US" sz="2800" dirty="0" smtClean="0">
                <a:solidFill>
                  <a:srgbClr val="0070C0"/>
                </a:solidFill>
                <a:latin typeface="Times New Roman" pitchFamily="18" charset="0"/>
                <a:cs typeface="Times New Roman" pitchFamily="18" charset="0"/>
              </a:rPr>
              <a:t>系统</a:t>
            </a:r>
            <a:endParaRPr lang="en-US" altLang="zh-CN" sz="2800" dirty="0">
              <a:solidFill>
                <a:srgbClr val="0070C0"/>
              </a:solidFill>
              <a:latin typeface="Times New Roman" pitchFamily="18" charset="0"/>
              <a:cs typeface="Times New Roman" pitchFamily="18" charset="0"/>
            </a:endParaRPr>
          </a:p>
        </p:txBody>
      </p:sp>
      <p:sp>
        <p:nvSpPr>
          <p:cNvPr id="7" name="AutoShape 4"/>
          <p:cNvSpPr>
            <a:spLocks noChangeArrowheads="1"/>
          </p:cNvSpPr>
          <p:nvPr>
            <p:custDataLst>
              <p:tags r:id="rId1"/>
            </p:custDataLst>
          </p:nvPr>
        </p:nvSpPr>
        <p:spPr bwMode="white">
          <a:xfrm>
            <a:off x="756121" y="3539260"/>
            <a:ext cx="7645601" cy="2732447"/>
          </a:xfrm>
          <a:prstGeom prst="roundRect">
            <a:avLst>
              <a:gd name="adj" fmla="val 4784"/>
            </a:avLst>
          </a:prstGeom>
          <a:noFill/>
          <a:ln w="38100">
            <a:gradFill>
              <a:gsLst>
                <a:gs pos="0">
                  <a:srgbClr val="00B0F0"/>
                </a:gs>
                <a:gs pos="100000">
                  <a:srgbClr val="00206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65100" h="1270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lvl="0">
              <a:lnSpc>
                <a:spcPct val="150000"/>
              </a:lnSpc>
              <a:spcBef>
                <a:spcPts val="1000"/>
              </a:spcBef>
            </a:pPr>
            <a:r>
              <a:rPr lang="zh-CN" altLang="en-US" sz="2000" b="1" dirty="0" smtClean="0">
                <a:solidFill>
                  <a:prstClr val="black"/>
                </a:solidFill>
                <a:latin typeface="Times New Roman" pitchFamily="18" charset="0"/>
                <a:cs typeface="Times New Roman" pitchFamily="18" charset="0"/>
              </a:rPr>
              <a:t>特性一</a:t>
            </a:r>
            <a:r>
              <a:rPr lang="zh-CN" altLang="en-US" sz="2000" b="1" dirty="0">
                <a:solidFill>
                  <a:prstClr val="black"/>
                </a:solidFill>
                <a:latin typeface="Times New Roman" pitchFamily="18" charset="0"/>
                <a:cs typeface="Times New Roman" pitchFamily="18" charset="0"/>
              </a:rPr>
              <a:t>：</a:t>
            </a:r>
            <a:r>
              <a:rPr lang="zh-CN" altLang="en-US" sz="2000" b="1" dirty="0" smtClean="0">
                <a:solidFill>
                  <a:srgbClr val="0000CC"/>
                </a:solidFill>
                <a:latin typeface="Times New Roman" pitchFamily="18" charset="0"/>
                <a:cs typeface="Times New Roman" pitchFamily="18" charset="0"/>
              </a:rPr>
              <a:t>中央凹与聚焦区</a:t>
            </a:r>
            <a:endParaRPr lang="en-US" altLang="zh-CN" sz="2000" b="1" dirty="0" smtClean="0">
              <a:solidFill>
                <a:srgbClr val="0000CC"/>
              </a:solidFill>
              <a:latin typeface="Times New Roman" pitchFamily="18" charset="0"/>
              <a:cs typeface="Times New Roman" pitchFamily="18" charset="0"/>
            </a:endParaRPr>
          </a:p>
          <a:p>
            <a:pPr marL="342900" lvl="0" indent="-342900">
              <a:spcBef>
                <a:spcPts val="1000"/>
              </a:spcBef>
              <a:buClr>
                <a:srgbClr val="FF0000"/>
              </a:buClr>
              <a:buFont typeface="Wingdings" pitchFamily="2" charset="2"/>
              <a:buChar char="u"/>
            </a:pPr>
            <a:r>
              <a:rPr lang="zh-CN" altLang="en-US" sz="2000" dirty="0" smtClean="0">
                <a:solidFill>
                  <a:prstClr val="black"/>
                </a:solidFill>
                <a:latin typeface="Times New Roman" pitchFamily="18" charset="0"/>
                <a:cs typeface="Times New Roman" pitchFamily="18" charset="0"/>
              </a:rPr>
              <a:t>人</a:t>
            </a:r>
            <a:r>
              <a:rPr lang="zh-CN" altLang="en-US" sz="2000" dirty="0">
                <a:solidFill>
                  <a:prstClr val="black"/>
                </a:solidFill>
                <a:latin typeface="Times New Roman" pitchFamily="18" charset="0"/>
                <a:cs typeface="Times New Roman" pitchFamily="18" charset="0"/>
              </a:rPr>
              <a:t>眼有</a:t>
            </a:r>
            <a:r>
              <a:rPr lang="en-US" altLang="zh-CN" sz="2000" dirty="0">
                <a:solidFill>
                  <a:prstClr val="black"/>
                </a:solidFill>
                <a:latin typeface="Times New Roman" pitchFamily="18" charset="0"/>
                <a:cs typeface="Times New Roman" pitchFamily="18" charset="0"/>
              </a:rPr>
              <a:t>126 000 000</a:t>
            </a:r>
            <a:r>
              <a:rPr lang="zh-CN" altLang="en-US" sz="2000" dirty="0">
                <a:solidFill>
                  <a:prstClr val="black"/>
                </a:solidFill>
                <a:latin typeface="Times New Roman" pitchFamily="18" charset="0"/>
                <a:cs typeface="Times New Roman" pitchFamily="18" charset="0"/>
              </a:rPr>
              <a:t>个感光器，这些感光器不均匀地分布在视网膜上。视网膜的中心</a:t>
            </a:r>
            <a:r>
              <a:rPr lang="zh-CN" altLang="en-US" sz="2000" dirty="0" smtClean="0">
                <a:solidFill>
                  <a:prstClr val="black"/>
                </a:solidFill>
                <a:latin typeface="Times New Roman" pitchFamily="18" charset="0"/>
                <a:cs typeface="Times New Roman" pitchFamily="18" charset="0"/>
              </a:rPr>
              <a:t>区域称为</a:t>
            </a:r>
            <a:r>
              <a:rPr lang="zh-CN" altLang="en-US" sz="2000" b="1" dirty="0">
                <a:solidFill>
                  <a:srgbClr val="0000CC"/>
                </a:solidFill>
                <a:latin typeface="Times New Roman" pitchFamily="18" charset="0"/>
                <a:cs typeface="Times New Roman" pitchFamily="18" charset="0"/>
              </a:rPr>
              <a:t>中央凹</a:t>
            </a:r>
            <a:r>
              <a:rPr lang="zh-CN" altLang="en-US" sz="2000" dirty="0">
                <a:solidFill>
                  <a:prstClr val="black"/>
                </a:solidFill>
                <a:latin typeface="Times New Roman" pitchFamily="18" charset="0"/>
                <a:cs typeface="Times New Roman" pitchFamily="18" charset="0"/>
              </a:rPr>
              <a:t>，它是高分辨率的色彩感知区域，周围是低分辨率的感知区域。</a:t>
            </a:r>
            <a:endParaRPr lang="en-US" altLang="zh-CN" sz="2000" dirty="0" smtClean="0">
              <a:solidFill>
                <a:prstClr val="black"/>
              </a:solidFill>
              <a:latin typeface="Times New Roman" pitchFamily="18" charset="0"/>
              <a:cs typeface="Times New Roman" pitchFamily="18" charset="0"/>
            </a:endParaRPr>
          </a:p>
          <a:p>
            <a:pPr marL="342900" lvl="0" indent="-342900">
              <a:spcBef>
                <a:spcPts val="1000"/>
              </a:spcBef>
              <a:buClr>
                <a:srgbClr val="FF0000"/>
              </a:buClr>
              <a:buFont typeface="Wingdings" pitchFamily="2" charset="2"/>
              <a:buChar char="u"/>
            </a:pPr>
            <a:r>
              <a:rPr lang="zh-CN" altLang="en-US" sz="2000" dirty="0" smtClean="0">
                <a:solidFill>
                  <a:prstClr val="black"/>
                </a:solidFill>
                <a:latin typeface="Times New Roman" pitchFamily="18" charset="0"/>
                <a:cs typeface="Times New Roman" pitchFamily="18" charset="0"/>
              </a:rPr>
              <a:t>被投影</a:t>
            </a:r>
            <a:r>
              <a:rPr lang="zh-CN" altLang="en-US" sz="2000" dirty="0">
                <a:solidFill>
                  <a:prstClr val="black"/>
                </a:solidFill>
                <a:latin typeface="Times New Roman" pitchFamily="18" charset="0"/>
                <a:cs typeface="Times New Roman" pitchFamily="18" charset="0"/>
              </a:rPr>
              <a:t>到中央凹</a:t>
            </a:r>
            <a:r>
              <a:rPr lang="zh-CN" altLang="en-US" sz="2000" dirty="0" smtClean="0">
                <a:solidFill>
                  <a:prstClr val="black"/>
                </a:solidFill>
                <a:latin typeface="Times New Roman" pitchFamily="18" charset="0"/>
                <a:cs typeface="Times New Roman" pitchFamily="18" charset="0"/>
              </a:rPr>
              <a:t>的图像代表</a:t>
            </a:r>
            <a:r>
              <a:rPr lang="zh-CN" altLang="en-US" sz="2000" dirty="0">
                <a:solidFill>
                  <a:srgbClr val="0000CC"/>
                </a:solidFill>
                <a:latin typeface="Times New Roman" pitchFamily="18" charset="0"/>
                <a:cs typeface="Times New Roman" pitchFamily="18" charset="0"/>
              </a:rPr>
              <a:t>聚焦区</a:t>
            </a:r>
            <a:r>
              <a:rPr lang="zh-CN" altLang="en-US" sz="2000" dirty="0" smtClean="0">
                <a:solidFill>
                  <a:prstClr val="black"/>
                </a:solidFill>
                <a:latin typeface="Times New Roman" pitchFamily="18" charset="0"/>
                <a:cs typeface="Times New Roman" pitchFamily="18" charset="0"/>
              </a:rPr>
              <a:t>。在</a:t>
            </a:r>
            <a:r>
              <a:rPr lang="zh-CN" altLang="en-US" sz="2000" dirty="0">
                <a:solidFill>
                  <a:prstClr val="black"/>
                </a:solidFill>
                <a:latin typeface="Times New Roman" pitchFamily="18" charset="0"/>
                <a:cs typeface="Times New Roman" pitchFamily="18" charset="0"/>
              </a:rPr>
              <a:t>仿真过程中，观察者的焦点是无意识地动态变化的。如果能跟踪到眼睛的动态变化，就可以探测到焦点的变化。</a:t>
            </a:r>
          </a:p>
        </p:txBody>
      </p:sp>
      <p:sp>
        <p:nvSpPr>
          <p:cNvPr id="4" name="矩形 3"/>
          <p:cNvSpPr/>
          <p:nvPr/>
        </p:nvSpPr>
        <p:spPr>
          <a:xfrm>
            <a:off x="652482" y="2326795"/>
            <a:ext cx="7749240" cy="1143903"/>
          </a:xfrm>
          <a:prstGeom prst="rect">
            <a:avLst/>
          </a:prstGeom>
        </p:spPr>
        <p:txBody>
          <a:bodyPr wrap="square">
            <a:spAutoFit/>
          </a:bodyPr>
          <a:lstStyle/>
          <a:p>
            <a:pPr lvl="0">
              <a:spcBef>
                <a:spcPts val="1000"/>
              </a:spcBef>
            </a:pPr>
            <a:r>
              <a:rPr lang="zh-CN" altLang="zh-CN" sz="2000" dirty="0"/>
              <a:t>要设计图形显示设备，必须先了解人类的视觉系统。一个有效的图形显示设备需要使它的</a:t>
            </a:r>
            <a:r>
              <a:rPr lang="zh-CN" altLang="zh-CN" sz="2000" dirty="0">
                <a:solidFill>
                  <a:srgbClr val="0000CC"/>
                </a:solidFill>
              </a:rPr>
              <a:t>图像特性与人类观察到的合成场景相匹配</a:t>
            </a:r>
            <a:r>
              <a:rPr lang="zh-CN" altLang="zh-CN" sz="2000" dirty="0" smtClean="0"/>
              <a:t>。</a:t>
            </a:r>
            <a:endParaRPr lang="en-US" altLang="zh-CN" sz="2000" dirty="0" smtClean="0"/>
          </a:p>
          <a:p>
            <a:pPr lvl="0">
              <a:spcBef>
                <a:spcPts val="1000"/>
              </a:spcBef>
            </a:pPr>
            <a:r>
              <a:rPr lang="zh-CN" altLang="en-US" sz="2000" b="1" dirty="0" smtClean="0">
                <a:solidFill>
                  <a:prstClr val="black"/>
                </a:solidFill>
                <a:latin typeface="Times New Roman" pitchFamily="18" charset="0"/>
                <a:cs typeface="Times New Roman" pitchFamily="18" charset="0"/>
              </a:rPr>
              <a:t>人类视觉系统的特性如下：</a:t>
            </a:r>
            <a:endParaRPr lang="zh-CN" altLang="en-US" sz="2000" b="1" dirty="0">
              <a:solidFill>
                <a:prstClr val="black"/>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61775" y="182884"/>
            <a:ext cx="8193541" cy="548640"/>
          </a:xfrm>
        </p:spPr>
        <p:txBody>
          <a:bodyPr/>
          <a:lstStyle/>
          <a:p>
            <a:r>
              <a:rPr lang="en-US" altLang="zh-CN" b="1" dirty="0" smtClean="0"/>
              <a:t>3.1</a:t>
            </a:r>
            <a:r>
              <a:rPr lang="zh-CN" altLang="en-US" b="1" dirty="0"/>
              <a:t>图 形 显 示 设 备</a:t>
            </a:r>
            <a:endParaRPr lang="zh-CN" altLang="en-US" sz="3600" dirty="0">
              <a:solidFill>
                <a:srgbClr val="0070C0"/>
              </a:solidFill>
            </a:endParaRPr>
          </a:p>
        </p:txBody>
      </p:sp>
      <p:sp>
        <p:nvSpPr>
          <p:cNvPr id="5" name="矩形 4"/>
          <p:cNvSpPr/>
          <p:nvPr/>
        </p:nvSpPr>
        <p:spPr>
          <a:xfrm>
            <a:off x="577850" y="731520"/>
            <a:ext cx="4924425" cy="559897"/>
          </a:xfrm>
          <a:prstGeom prst="rect">
            <a:avLst/>
          </a:prstGeom>
        </p:spPr>
        <p:txBody>
          <a:bodyPr wrap="square">
            <a:spAutoFit/>
          </a:bodyPr>
          <a:lstStyle/>
          <a:p>
            <a:pPr lvl="0">
              <a:lnSpc>
                <a:spcPct val="120000"/>
              </a:lnSpc>
              <a:spcBef>
                <a:spcPts val="1000"/>
              </a:spcBef>
            </a:pPr>
            <a:r>
              <a:rPr lang="en-US" altLang="zh-CN" sz="2800" dirty="0">
                <a:solidFill>
                  <a:srgbClr val="0070C0"/>
                </a:solidFill>
                <a:latin typeface="Times New Roman" pitchFamily="18" charset="0"/>
                <a:cs typeface="Times New Roman" pitchFamily="18" charset="0"/>
              </a:rPr>
              <a:t>3.1.1  </a:t>
            </a:r>
            <a:r>
              <a:rPr lang="zh-CN" altLang="en-US" sz="2800" dirty="0">
                <a:solidFill>
                  <a:srgbClr val="0070C0"/>
                </a:solidFill>
                <a:latin typeface="Times New Roman" pitchFamily="18" charset="0"/>
                <a:cs typeface="Times New Roman" pitchFamily="18" charset="0"/>
              </a:rPr>
              <a:t>人类视觉</a:t>
            </a:r>
            <a:r>
              <a:rPr lang="zh-CN" altLang="en-US" sz="2800" dirty="0" smtClean="0">
                <a:solidFill>
                  <a:srgbClr val="0070C0"/>
                </a:solidFill>
                <a:latin typeface="Times New Roman" pitchFamily="18" charset="0"/>
                <a:cs typeface="Times New Roman" pitchFamily="18" charset="0"/>
              </a:rPr>
              <a:t>系统</a:t>
            </a:r>
            <a:endParaRPr lang="en-US" altLang="zh-CN" sz="2800" dirty="0">
              <a:solidFill>
                <a:srgbClr val="0070C0"/>
              </a:solidFill>
              <a:latin typeface="Times New Roman" pitchFamily="18" charset="0"/>
              <a:cs typeface="Times New Roman" pitchFamily="18" charset="0"/>
            </a:endParaRPr>
          </a:p>
        </p:txBody>
      </p:sp>
      <p:sp>
        <p:nvSpPr>
          <p:cNvPr id="100" name="文本框 99"/>
          <p:cNvSpPr txBox="1"/>
          <p:nvPr/>
        </p:nvSpPr>
        <p:spPr>
          <a:xfrm>
            <a:off x="5820410" y="4991123"/>
            <a:ext cx="2850515" cy="365760"/>
          </a:xfrm>
          <a:prstGeom prst="rect">
            <a:avLst/>
          </a:prstGeom>
          <a:noFill/>
          <a:ln w="9525">
            <a:noFill/>
          </a:ln>
        </p:spPr>
        <p:txBody>
          <a:bodyPr wrap="square">
            <a:spAutoFit/>
          </a:bodyPr>
          <a:lstStyle/>
          <a:p>
            <a:pPr marL="0" indent="0" algn="l"/>
            <a:r>
              <a:rPr lang="zh-CN" altLang="en-US" b="0" u="none" dirty="0">
                <a:highlight>
                  <a:srgbClr val="FFFFFF"/>
                </a:highlight>
                <a:latin typeface="Times New Roman" pitchFamily="18" charset="0"/>
                <a:ea typeface="Times New Roman" pitchFamily="18" charset="0"/>
                <a:cs typeface="Times New Roman" pitchFamily="18" charset="0"/>
              </a:rPr>
              <a:t>人类立体视觉的生理模型</a:t>
            </a:r>
          </a:p>
        </p:txBody>
      </p:sp>
      <p:sp>
        <p:nvSpPr>
          <p:cNvPr id="6" name="AutoShape 4"/>
          <p:cNvSpPr>
            <a:spLocks noChangeArrowheads="1"/>
          </p:cNvSpPr>
          <p:nvPr>
            <p:custDataLst>
              <p:tags r:id="rId1"/>
            </p:custDataLst>
          </p:nvPr>
        </p:nvSpPr>
        <p:spPr bwMode="white">
          <a:xfrm>
            <a:off x="723848" y="1477424"/>
            <a:ext cx="4476017" cy="4611412"/>
          </a:xfrm>
          <a:prstGeom prst="roundRect">
            <a:avLst>
              <a:gd name="adj" fmla="val 4784"/>
            </a:avLst>
          </a:prstGeom>
          <a:noFill/>
          <a:ln w="38100">
            <a:gradFill>
              <a:gsLst>
                <a:gs pos="0">
                  <a:srgbClr val="00B0F0"/>
                </a:gs>
                <a:gs pos="100000">
                  <a:srgbClr val="00206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65100" h="1270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lvl="0">
              <a:spcBef>
                <a:spcPts val="1000"/>
              </a:spcBef>
            </a:pPr>
            <a:endParaRPr lang="en-US" altLang="zh-CN" sz="2000" b="1" dirty="0" smtClean="0">
              <a:solidFill>
                <a:schemeClr val="tx1"/>
              </a:solidFill>
              <a:latin typeface="Times New Roman" pitchFamily="18" charset="0"/>
              <a:cs typeface="Times New Roman" pitchFamily="18" charset="0"/>
            </a:endParaRPr>
          </a:p>
          <a:p>
            <a:pPr lvl="0">
              <a:spcBef>
                <a:spcPts val="1000"/>
              </a:spcBef>
            </a:pPr>
            <a:r>
              <a:rPr lang="zh-CN" altLang="en-US" sz="2000" b="1" dirty="0" smtClean="0">
                <a:solidFill>
                  <a:schemeClr val="tx1"/>
                </a:solidFill>
                <a:latin typeface="Times New Roman" pitchFamily="18" charset="0"/>
                <a:cs typeface="Times New Roman" pitchFamily="18" charset="0"/>
              </a:rPr>
              <a:t>特性二：</a:t>
            </a:r>
            <a:r>
              <a:rPr lang="zh-CN" altLang="en-US" sz="2000" b="1" dirty="0" smtClean="0">
                <a:solidFill>
                  <a:srgbClr val="0000CC"/>
                </a:solidFill>
                <a:latin typeface="Times New Roman" pitchFamily="18" charset="0"/>
                <a:cs typeface="Times New Roman" pitchFamily="18" charset="0"/>
              </a:rPr>
              <a:t>视场与测量深度</a:t>
            </a:r>
            <a:endParaRPr lang="en-US" altLang="zh-CN" sz="2000" b="1" dirty="0" smtClean="0">
              <a:solidFill>
                <a:srgbClr val="0000CC"/>
              </a:solidFill>
              <a:latin typeface="Times New Roman" pitchFamily="18" charset="0"/>
              <a:cs typeface="Times New Roman" pitchFamily="18" charset="0"/>
            </a:endParaRPr>
          </a:p>
          <a:p>
            <a:pPr marL="342900" lvl="0" indent="-342900">
              <a:spcBef>
                <a:spcPts val="1000"/>
              </a:spcBef>
              <a:buClr>
                <a:srgbClr val="FF0000"/>
              </a:buClr>
              <a:buFont typeface="Wingdings" pitchFamily="2" charset="2"/>
              <a:buChar char="u"/>
            </a:pPr>
            <a:r>
              <a:rPr lang="zh-CN" altLang="en-US" sz="2000" dirty="0" smtClean="0">
                <a:solidFill>
                  <a:srgbClr val="0000CC"/>
                </a:solidFill>
                <a:latin typeface="Times New Roman" pitchFamily="18" charset="0"/>
                <a:cs typeface="Times New Roman" pitchFamily="18" charset="0"/>
              </a:rPr>
              <a:t>视场</a:t>
            </a:r>
            <a:r>
              <a:rPr lang="zh-CN" altLang="en-US" sz="2000" dirty="0">
                <a:solidFill>
                  <a:prstClr val="black"/>
                </a:solidFill>
                <a:latin typeface="Times New Roman" pitchFamily="18" charset="0"/>
                <a:cs typeface="Times New Roman" pitchFamily="18" charset="0"/>
              </a:rPr>
              <a:t>(Field Of View，简称</a:t>
            </a:r>
            <a:r>
              <a:rPr lang="zh-CN" altLang="en-US" sz="2000" dirty="0">
                <a:solidFill>
                  <a:srgbClr val="0000CC"/>
                </a:solidFill>
                <a:latin typeface="Times New Roman" pitchFamily="18" charset="0"/>
                <a:cs typeface="Times New Roman" pitchFamily="18" charset="0"/>
              </a:rPr>
              <a:t>FOV</a:t>
            </a:r>
            <a:r>
              <a:rPr lang="zh-CN" altLang="en-US" sz="2000" dirty="0" smtClean="0">
                <a:solidFill>
                  <a:prstClr val="black"/>
                </a:solidFill>
                <a:latin typeface="Times New Roman" pitchFamily="18" charset="0"/>
                <a:cs typeface="Times New Roman" pitchFamily="18" charset="0"/>
              </a:rPr>
              <a:t>)。一</a:t>
            </a:r>
            <a:r>
              <a:rPr lang="zh-CN" altLang="en-US" sz="2000" dirty="0">
                <a:solidFill>
                  <a:prstClr val="black"/>
                </a:solidFill>
                <a:latin typeface="Times New Roman" pitchFamily="18" charset="0"/>
                <a:cs typeface="Times New Roman" pitchFamily="18" charset="0"/>
              </a:rPr>
              <a:t>只眼睛的水平视场大约150°</a:t>
            </a:r>
            <a:r>
              <a:rPr lang="zh-CN" altLang="en-US" sz="2000" dirty="0" smtClean="0">
                <a:solidFill>
                  <a:prstClr val="black"/>
                </a:solidFill>
                <a:latin typeface="Times New Roman" pitchFamily="18" charset="0"/>
                <a:cs typeface="Times New Roman" pitchFamily="18" charset="0"/>
              </a:rPr>
              <a:t>，垂直</a:t>
            </a:r>
            <a:r>
              <a:rPr lang="zh-CN" altLang="en-US" sz="2000" dirty="0">
                <a:solidFill>
                  <a:prstClr val="black"/>
                </a:solidFill>
                <a:latin typeface="Times New Roman" pitchFamily="18" charset="0"/>
                <a:cs typeface="Times New Roman" pitchFamily="18" charset="0"/>
              </a:rPr>
              <a:t>视场大约120°</a:t>
            </a:r>
            <a:r>
              <a:rPr lang="zh-CN" altLang="en-US" sz="2000" dirty="0" smtClean="0">
                <a:solidFill>
                  <a:prstClr val="black"/>
                </a:solidFill>
                <a:latin typeface="Times New Roman" pitchFamily="18" charset="0"/>
                <a:cs typeface="Times New Roman" pitchFamily="18" charset="0"/>
              </a:rPr>
              <a:t>；双眼水平视场大约180°，</a:t>
            </a:r>
            <a:r>
              <a:rPr lang="zh-CN" altLang="en-US" sz="2000" dirty="0">
                <a:solidFill>
                  <a:prstClr val="black"/>
                </a:solidFill>
                <a:latin typeface="Times New Roman" pitchFamily="18" charset="0"/>
                <a:cs typeface="Times New Roman" pitchFamily="18" charset="0"/>
              </a:rPr>
              <a:t>垂直视场大约120° ，如右图所示。观察体的中心部分是立体影像区域，在这里两只眼睛定位同一幅图像，水平重叠的部分大约为</a:t>
            </a:r>
            <a:r>
              <a:rPr lang="en-US" altLang="zh-CN" sz="2000" dirty="0">
                <a:solidFill>
                  <a:prstClr val="black"/>
                </a:solidFill>
                <a:latin typeface="Times New Roman" pitchFamily="18" charset="0"/>
                <a:cs typeface="Times New Roman" pitchFamily="18" charset="0"/>
              </a:rPr>
              <a:t>120°</a:t>
            </a:r>
            <a:r>
              <a:rPr lang="zh-CN" altLang="en-US" sz="2000" dirty="0">
                <a:solidFill>
                  <a:prstClr val="black"/>
                </a:solidFill>
                <a:latin typeface="Times New Roman" pitchFamily="18" charset="0"/>
                <a:cs typeface="Times New Roman" pitchFamily="18" charset="0"/>
              </a:rPr>
              <a:t>。</a:t>
            </a:r>
            <a:endParaRPr lang="en-US" altLang="zh-CN" sz="2000" dirty="0" smtClean="0">
              <a:solidFill>
                <a:prstClr val="black"/>
              </a:solidFill>
              <a:latin typeface="Times New Roman" pitchFamily="18" charset="0"/>
              <a:cs typeface="Times New Roman" pitchFamily="18" charset="0"/>
            </a:endParaRPr>
          </a:p>
          <a:p>
            <a:pPr marL="342900" indent="-342900">
              <a:spcBef>
                <a:spcPts val="1000"/>
              </a:spcBef>
              <a:buClr>
                <a:srgbClr val="FF0000"/>
              </a:buClr>
              <a:buFont typeface="Wingdings" pitchFamily="2" charset="2"/>
              <a:buChar char="u"/>
            </a:pPr>
            <a:r>
              <a:rPr lang="zh-CN" altLang="en-US" sz="2000" dirty="0">
                <a:solidFill>
                  <a:prstClr val="black"/>
                </a:solidFill>
                <a:latin typeface="Times New Roman" pitchFamily="18" charset="0"/>
                <a:cs typeface="Times New Roman" pitchFamily="18" charset="0"/>
              </a:rPr>
              <a:t>大脑利用两只眼睛看到的图像位置的水平位移</a:t>
            </a:r>
            <a:r>
              <a:rPr lang="zh-CN" altLang="en-US" sz="2000" dirty="0">
                <a:solidFill>
                  <a:srgbClr val="0000CC"/>
                </a:solidFill>
                <a:latin typeface="Times New Roman" pitchFamily="18" charset="0"/>
                <a:cs typeface="Times New Roman" pitchFamily="18" charset="0"/>
              </a:rPr>
              <a:t>测量深度</a:t>
            </a:r>
            <a:r>
              <a:rPr lang="zh-CN" altLang="en-US" sz="2000" dirty="0">
                <a:solidFill>
                  <a:prstClr val="black"/>
                </a:solidFill>
                <a:latin typeface="Times New Roman" pitchFamily="18" charset="0"/>
                <a:cs typeface="Times New Roman" pitchFamily="18" charset="0"/>
              </a:rPr>
              <a:t>，也就是观察者到场景中虚拟对象的距离。</a:t>
            </a:r>
            <a:endParaRPr lang="zh-CN" altLang="en-US" sz="1600" dirty="0"/>
          </a:p>
          <a:p>
            <a:pPr lvl="0">
              <a:spcBef>
                <a:spcPts val="1000"/>
              </a:spcBef>
            </a:pPr>
            <a:r>
              <a:rPr lang="zh-CN" altLang="en-US" sz="2000" dirty="0" smtClean="0">
                <a:solidFill>
                  <a:prstClr val="black"/>
                </a:solidFill>
                <a:latin typeface="Times New Roman" pitchFamily="18" charset="0"/>
                <a:cs typeface="Times New Roman" pitchFamily="18" charset="0"/>
              </a:rPr>
              <a:t> </a:t>
            </a:r>
            <a:endParaRPr lang="zh-CN" altLang="zh-CN" sz="2000" dirty="0">
              <a:solidFill>
                <a:prstClr val="black"/>
              </a:solidFill>
              <a:latin typeface="Times New Roman" pitchFamily="18" charset="0"/>
              <a:cs typeface="Times New Roman" pitchFamily="18" charset="0"/>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7441" y="2070215"/>
            <a:ext cx="3646797" cy="2684666"/>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61775" y="182884"/>
            <a:ext cx="8193541" cy="548640"/>
          </a:xfrm>
        </p:spPr>
        <p:txBody>
          <a:bodyPr/>
          <a:lstStyle/>
          <a:p>
            <a:r>
              <a:rPr lang="en-US" altLang="zh-CN" b="1" dirty="0" smtClean="0"/>
              <a:t>3.1</a:t>
            </a:r>
            <a:r>
              <a:rPr lang="zh-CN" altLang="en-US" b="1" dirty="0"/>
              <a:t>图 形 显 示 设 备</a:t>
            </a:r>
            <a:endParaRPr lang="zh-CN" altLang="en-US" sz="3600" dirty="0">
              <a:solidFill>
                <a:srgbClr val="0070C0"/>
              </a:solidFill>
            </a:endParaRPr>
          </a:p>
        </p:txBody>
      </p:sp>
      <p:sp>
        <p:nvSpPr>
          <p:cNvPr id="5" name="矩形 4"/>
          <p:cNvSpPr/>
          <p:nvPr/>
        </p:nvSpPr>
        <p:spPr>
          <a:xfrm>
            <a:off x="609600" y="731520"/>
            <a:ext cx="4650740" cy="480131"/>
          </a:xfrm>
          <a:prstGeom prst="rect">
            <a:avLst/>
          </a:prstGeom>
        </p:spPr>
        <p:txBody>
          <a:bodyPr wrap="square">
            <a:spAutoFit/>
          </a:bodyPr>
          <a:lstStyle/>
          <a:p>
            <a:pPr lvl="0">
              <a:lnSpc>
                <a:spcPct val="90000"/>
              </a:lnSpc>
              <a:spcBef>
                <a:spcPts val="1000"/>
              </a:spcBef>
            </a:pPr>
            <a:r>
              <a:rPr lang="en-US" altLang="zh-CN" sz="2800" dirty="0">
                <a:solidFill>
                  <a:srgbClr val="0070C0"/>
                </a:solidFill>
                <a:latin typeface="Times New Roman" pitchFamily="18" charset="0"/>
                <a:cs typeface="Times New Roman" pitchFamily="18" charset="0"/>
              </a:rPr>
              <a:t>3.1.1  </a:t>
            </a:r>
            <a:r>
              <a:rPr lang="zh-CN" altLang="en-US" sz="2800" dirty="0">
                <a:solidFill>
                  <a:srgbClr val="0070C0"/>
                </a:solidFill>
                <a:latin typeface="Times New Roman" pitchFamily="18" charset="0"/>
                <a:cs typeface="Times New Roman" pitchFamily="18" charset="0"/>
              </a:rPr>
              <a:t>人类视觉</a:t>
            </a:r>
            <a:r>
              <a:rPr lang="zh-CN" altLang="en-US" sz="2800" dirty="0" smtClean="0">
                <a:solidFill>
                  <a:srgbClr val="0070C0"/>
                </a:solidFill>
                <a:latin typeface="Times New Roman" pitchFamily="18" charset="0"/>
                <a:cs typeface="Times New Roman" pitchFamily="18" charset="0"/>
              </a:rPr>
              <a:t>系统</a:t>
            </a:r>
            <a:endParaRPr lang="en-US" altLang="zh-CN" sz="2800" dirty="0">
              <a:solidFill>
                <a:srgbClr val="0070C0"/>
              </a:solidFill>
              <a:latin typeface="Times New Roman" pitchFamily="18" charset="0"/>
              <a:cs typeface="Times New Roman" pitchFamily="18" charset="0"/>
            </a:endParaRPr>
          </a:p>
        </p:txBody>
      </p:sp>
      <p:sp>
        <p:nvSpPr>
          <p:cNvPr id="100" name="文本框 99"/>
          <p:cNvSpPr txBox="1"/>
          <p:nvPr/>
        </p:nvSpPr>
        <p:spPr>
          <a:xfrm>
            <a:off x="6293485" y="4768850"/>
            <a:ext cx="2850515" cy="365760"/>
          </a:xfrm>
          <a:prstGeom prst="rect">
            <a:avLst/>
          </a:prstGeom>
          <a:noFill/>
          <a:ln w="9525">
            <a:noFill/>
          </a:ln>
        </p:spPr>
        <p:txBody>
          <a:bodyPr wrap="square">
            <a:spAutoFit/>
          </a:bodyPr>
          <a:lstStyle/>
          <a:p>
            <a:pPr marL="0" indent="0" algn="l"/>
            <a:r>
              <a:rPr lang="zh-CN" altLang="en-US" b="0" u="none" dirty="0">
                <a:highlight>
                  <a:srgbClr val="FFFFFF"/>
                </a:highlight>
                <a:latin typeface="Times New Roman" pitchFamily="18" charset="0"/>
                <a:ea typeface="Times New Roman" pitchFamily="18" charset="0"/>
                <a:cs typeface="Times New Roman" pitchFamily="18" charset="0"/>
              </a:rPr>
              <a:t>人类立体视觉的生理模型</a:t>
            </a:r>
          </a:p>
        </p:txBody>
      </p:sp>
      <p:sp>
        <p:nvSpPr>
          <p:cNvPr id="6" name="AutoShape 4"/>
          <p:cNvSpPr>
            <a:spLocks noChangeArrowheads="1"/>
          </p:cNvSpPr>
          <p:nvPr>
            <p:custDataLst>
              <p:tags r:id="rId1"/>
            </p:custDataLst>
          </p:nvPr>
        </p:nvSpPr>
        <p:spPr bwMode="white">
          <a:xfrm>
            <a:off x="594760" y="1355459"/>
            <a:ext cx="5074524" cy="4883971"/>
          </a:xfrm>
          <a:prstGeom prst="roundRect">
            <a:avLst>
              <a:gd name="adj" fmla="val 4784"/>
            </a:avLst>
          </a:prstGeom>
          <a:noFill/>
          <a:ln w="38100">
            <a:gradFill>
              <a:gsLst>
                <a:gs pos="0">
                  <a:srgbClr val="00B0F0"/>
                </a:gs>
                <a:gs pos="100000">
                  <a:srgbClr val="00206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65100" h="1270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lvl="0">
              <a:spcBef>
                <a:spcPts val="1000"/>
              </a:spcBef>
            </a:pPr>
            <a:r>
              <a:rPr lang="zh-CN" altLang="en-US" sz="2000" b="1" dirty="0" smtClean="0">
                <a:solidFill>
                  <a:prstClr val="black"/>
                </a:solidFill>
                <a:latin typeface="Times New Roman" pitchFamily="18" charset="0"/>
                <a:cs typeface="Times New Roman" pitchFamily="18" charset="0"/>
              </a:rPr>
              <a:t>特性三</a:t>
            </a:r>
            <a:r>
              <a:rPr lang="zh-CN" altLang="en-US" sz="2000" b="1" dirty="0">
                <a:solidFill>
                  <a:prstClr val="black"/>
                </a:solidFill>
                <a:latin typeface="Times New Roman" pitchFamily="18" charset="0"/>
                <a:cs typeface="Times New Roman" pitchFamily="18" charset="0"/>
              </a:rPr>
              <a:t>：</a:t>
            </a:r>
            <a:r>
              <a:rPr lang="zh-CN" altLang="en-US" sz="2000" b="1" dirty="0">
                <a:solidFill>
                  <a:srgbClr val="0000CC"/>
                </a:solidFill>
                <a:latin typeface="Times New Roman" pitchFamily="18" charset="0"/>
                <a:cs typeface="Times New Roman" pitchFamily="18" charset="0"/>
              </a:rPr>
              <a:t>会聚角与</a:t>
            </a:r>
            <a:r>
              <a:rPr lang="zh-CN" altLang="en-US" sz="2000" b="1" dirty="0" smtClean="0">
                <a:solidFill>
                  <a:srgbClr val="0000CC"/>
                </a:solidFill>
                <a:latin typeface="Times New Roman" pitchFamily="18" charset="0"/>
                <a:cs typeface="Times New Roman" pitchFamily="18" charset="0"/>
              </a:rPr>
              <a:t>图像视差</a:t>
            </a:r>
            <a:endParaRPr lang="en-US" altLang="zh-CN" sz="2000" b="1" dirty="0" smtClean="0">
              <a:solidFill>
                <a:srgbClr val="0000CC"/>
              </a:solidFill>
              <a:latin typeface="Times New Roman" pitchFamily="18" charset="0"/>
              <a:cs typeface="Times New Roman" pitchFamily="18" charset="0"/>
            </a:endParaRPr>
          </a:p>
          <a:p>
            <a:pPr marL="342900" lvl="0" indent="-342900">
              <a:spcBef>
                <a:spcPts val="1000"/>
              </a:spcBef>
              <a:buClr>
                <a:srgbClr val="FF0000"/>
              </a:buClr>
              <a:buFont typeface="Wingdings" pitchFamily="2" charset="2"/>
              <a:buChar char="u"/>
            </a:pPr>
            <a:r>
              <a:rPr lang="zh-CN" altLang="en-US" sz="2000" dirty="0" smtClean="0">
                <a:solidFill>
                  <a:schemeClr val="tx1"/>
                </a:solidFill>
                <a:latin typeface="Times New Roman" pitchFamily="18" charset="0"/>
                <a:cs typeface="Times New Roman" pitchFamily="18" charset="0"/>
              </a:rPr>
              <a:t>在</a:t>
            </a:r>
            <a:r>
              <a:rPr lang="zh-CN" altLang="en-US" sz="2000" dirty="0">
                <a:solidFill>
                  <a:schemeClr val="tx1"/>
                </a:solidFill>
                <a:latin typeface="Times New Roman" pitchFamily="18" charset="0"/>
                <a:cs typeface="Times New Roman" pitchFamily="18" charset="0"/>
              </a:rPr>
              <a:t>视场中</a:t>
            </a:r>
            <a:r>
              <a:rPr lang="zh-CN" altLang="en-US" sz="2000" dirty="0" smtClean="0">
                <a:solidFill>
                  <a:schemeClr val="tx1"/>
                </a:solidFill>
                <a:latin typeface="Times New Roman" pitchFamily="18" charset="0"/>
                <a:cs typeface="Times New Roman" pitchFamily="18" charset="0"/>
              </a:rPr>
              <a:t>，当目光聚焦</a:t>
            </a:r>
            <a:r>
              <a:rPr lang="zh-CN" altLang="en-US" sz="2000" dirty="0">
                <a:solidFill>
                  <a:schemeClr val="tx1"/>
                </a:solidFill>
                <a:latin typeface="Times New Roman" pitchFamily="18" charset="0"/>
                <a:cs typeface="Times New Roman" pitchFamily="18" charset="0"/>
              </a:rPr>
              <a:t>在固定点F</a:t>
            </a:r>
            <a:r>
              <a:rPr lang="zh-CN" altLang="en-US" sz="2000" dirty="0" smtClean="0">
                <a:solidFill>
                  <a:schemeClr val="tx1"/>
                </a:solidFill>
                <a:latin typeface="Times New Roman" pitchFamily="18" charset="0"/>
                <a:cs typeface="Times New Roman" pitchFamily="18" charset="0"/>
              </a:rPr>
              <a:t>上时，视轴</a:t>
            </a:r>
            <a:r>
              <a:rPr lang="zh-CN" altLang="en-US" sz="2000" dirty="0">
                <a:solidFill>
                  <a:schemeClr val="tx1"/>
                </a:solidFill>
                <a:latin typeface="Times New Roman" pitchFamily="18" charset="0"/>
                <a:cs typeface="Times New Roman" pitchFamily="18" charset="0"/>
              </a:rPr>
              <a:t>和固定</a:t>
            </a:r>
            <a:r>
              <a:rPr lang="zh-CN" altLang="en-US" sz="2000" dirty="0" smtClean="0">
                <a:solidFill>
                  <a:schemeClr val="tx1"/>
                </a:solidFill>
                <a:latin typeface="Times New Roman" pitchFamily="18" charset="0"/>
                <a:cs typeface="Times New Roman" pitchFamily="18" charset="0"/>
              </a:rPr>
              <a:t>点</a:t>
            </a:r>
            <a:r>
              <a:rPr lang="en-US" altLang="zh-CN" sz="2000" dirty="0" smtClean="0">
                <a:solidFill>
                  <a:schemeClr val="tx1"/>
                </a:solidFill>
                <a:latin typeface="Times New Roman" pitchFamily="18" charset="0"/>
                <a:cs typeface="Times New Roman" pitchFamily="18" charset="0"/>
              </a:rPr>
              <a:t>F</a:t>
            </a:r>
            <a:r>
              <a:rPr lang="zh-CN" altLang="en-US" sz="2000" dirty="0" smtClean="0">
                <a:solidFill>
                  <a:schemeClr val="tx1"/>
                </a:solidFill>
                <a:latin typeface="Times New Roman" pitchFamily="18" charset="0"/>
                <a:cs typeface="Times New Roman" pitchFamily="18" charset="0"/>
              </a:rPr>
              <a:t>的</a:t>
            </a:r>
            <a:r>
              <a:rPr lang="zh-CN" altLang="en-US" sz="2000" dirty="0">
                <a:solidFill>
                  <a:schemeClr val="tx1"/>
                </a:solidFill>
                <a:latin typeface="Times New Roman" pitchFamily="18" charset="0"/>
                <a:cs typeface="Times New Roman" pitchFamily="18" charset="0"/>
              </a:rPr>
              <a:t>连线之间的夹角确定了</a:t>
            </a:r>
            <a:r>
              <a:rPr lang="zh-CN" altLang="en-US" sz="2000" dirty="0">
                <a:solidFill>
                  <a:srgbClr val="FF0000"/>
                </a:solidFill>
                <a:latin typeface="Times New Roman" pitchFamily="18" charset="0"/>
                <a:cs typeface="Times New Roman" pitchFamily="18" charset="0"/>
              </a:rPr>
              <a:t>会聚</a:t>
            </a:r>
            <a:r>
              <a:rPr lang="zh-CN" altLang="en-US" sz="2000" dirty="0" smtClean="0">
                <a:solidFill>
                  <a:srgbClr val="FF0000"/>
                </a:solidFill>
                <a:latin typeface="Times New Roman" pitchFamily="18" charset="0"/>
                <a:cs typeface="Times New Roman" pitchFamily="18" charset="0"/>
              </a:rPr>
              <a:t>角</a:t>
            </a:r>
            <a:r>
              <a:rPr lang="zh-CN" altLang="en-US" sz="2000" dirty="0" smtClean="0">
                <a:solidFill>
                  <a:schemeClr val="tx1"/>
                </a:solidFill>
                <a:latin typeface="Times New Roman" pitchFamily="18" charset="0"/>
                <a:cs typeface="Times New Roman" pitchFamily="18" charset="0"/>
              </a:rPr>
              <a:t>，如右图所示。</a:t>
            </a:r>
            <a:r>
              <a:rPr lang="zh-CN" altLang="en-US" sz="2000" dirty="0">
                <a:solidFill>
                  <a:schemeClr val="tx1"/>
                </a:solidFill>
                <a:latin typeface="Times New Roman" pitchFamily="18" charset="0"/>
                <a:cs typeface="Times New Roman" pitchFamily="18" charset="0"/>
              </a:rPr>
              <a:t>这个角度同时也依赖于左眼瞳孔和右眼瞳孔之间的距离，这个距离称为</a:t>
            </a:r>
            <a:r>
              <a:rPr lang="zh-CN" altLang="en-US" sz="2000" dirty="0">
                <a:solidFill>
                  <a:srgbClr val="FF0000"/>
                </a:solidFill>
                <a:latin typeface="Times New Roman" pitchFamily="18" charset="0"/>
                <a:cs typeface="Times New Roman" pitchFamily="18" charset="0"/>
              </a:rPr>
              <a:t>内瞳距（IPD）</a:t>
            </a:r>
            <a:r>
              <a:rPr lang="zh-CN" altLang="zh-CN" sz="2000" dirty="0" smtClean="0">
                <a:solidFill>
                  <a:srgbClr val="FF0000"/>
                </a:solidFill>
                <a:latin typeface="Times New Roman" pitchFamily="18" charset="0"/>
                <a:cs typeface="Times New Roman" pitchFamily="18" charset="0"/>
              </a:rPr>
              <a:t>。</a:t>
            </a:r>
            <a:endParaRPr lang="en-US" altLang="zh-CN" sz="2000" dirty="0" smtClean="0">
              <a:solidFill>
                <a:srgbClr val="FF0000"/>
              </a:solidFill>
              <a:latin typeface="Times New Roman" pitchFamily="18" charset="0"/>
              <a:cs typeface="Times New Roman" pitchFamily="18" charset="0"/>
            </a:endParaRPr>
          </a:p>
          <a:p>
            <a:pPr marL="342900" indent="-342900">
              <a:spcBef>
                <a:spcPts val="1000"/>
              </a:spcBef>
              <a:buClr>
                <a:srgbClr val="FF0000"/>
              </a:buClr>
              <a:buFont typeface="Wingdings" pitchFamily="2" charset="2"/>
              <a:buChar char="u"/>
            </a:pPr>
            <a:r>
              <a:rPr lang="zh-CN" altLang="zh-CN" sz="2000" dirty="0">
                <a:solidFill>
                  <a:prstClr val="black"/>
                </a:solidFill>
                <a:latin typeface="Times New Roman" pitchFamily="18" charset="0"/>
                <a:cs typeface="Times New Roman" pitchFamily="18" charset="0"/>
              </a:rPr>
              <a:t>由于固定点F对于两只眼睛的位置不同，因此在左眼和右眼呈现出水平位移，这个位移称为</a:t>
            </a:r>
            <a:r>
              <a:rPr lang="zh-CN" altLang="zh-CN" sz="2000" dirty="0">
                <a:solidFill>
                  <a:srgbClr val="0000CC"/>
                </a:solidFill>
                <a:latin typeface="Times New Roman" pitchFamily="18" charset="0"/>
                <a:cs typeface="Times New Roman" pitchFamily="18" charset="0"/>
              </a:rPr>
              <a:t>图像</a:t>
            </a:r>
            <a:r>
              <a:rPr lang="zh-CN" altLang="zh-CN" sz="2000" dirty="0" smtClean="0">
                <a:solidFill>
                  <a:srgbClr val="0000CC"/>
                </a:solidFill>
                <a:latin typeface="Times New Roman" pitchFamily="18" charset="0"/>
                <a:cs typeface="Times New Roman" pitchFamily="18" charset="0"/>
              </a:rPr>
              <a:t>视差</a:t>
            </a:r>
            <a:r>
              <a:rPr lang="zh-CN" altLang="en-US" sz="2000" dirty="0" smtClean="0">
                <a:solidFill>
                  <a:schemeClr val="tx1"/>
                </a:solidFill>
                <a:latin typeface="Times New Roman" pitchFamily="18" charset="0"/>
                <a:cs typeface="Times New Roman" pitchFamily="18" charset="0"/>
              </a:rPr>
              <a:t>，如右图所示。</a:t>
            </a:r>
            <a:r>
              <a:rPr lang="zh-CN" altLang="en-US" sz="2000" dirty="0" smtClean="0">
                <a:solidFill>
                  <a:prstClr val="black"/>
                </a:solidFill>
                <a:latin typeface="Times New Roman" pitchFamily="18" charset="0"/>
                <a:cs typeface="Times New Roman" pitchFamily="18" charset="0"/>
              </a:rPr>
              <a:t>为了</a:t>
            </a:r>
            <a:r>
              <a:rPr lang="zh-CN" altLang="en-US" sz="2000" dirty="0">
                <a:solidFill>
                  <a:prstClr val="black"/>
                </a:solidFill>
                <a:latin typeface="Times New Roman" pitchFamily="18" charset="0"/>
                <a:cs typeface="Times New Roman" pitchFamily="18" charset="0"/>
              </a:rPr>
              <a:t>使人脑能理解虚拟世界中的深度，</a:t>
            </a:r>
            <a:r>
              <a:rPr lang="en-US" altLang="zh-CN" sz="2000" dirty="0">
                <a:solidFill>
                  <a:prstClr val="black"/>
                </a:solidFill>
                <a:latin typeface="Times New Roman" pitchFamily="18" charset="0"/>
                <a:cs typeface="Times New Roman" pitchFamily="18" charset="0"/>
              </a:rPr>
              <a:t>VR</a:t>
            </a:r>
            <a:r>
              <a:rPr lang="zh-CN" altLang="en-US" sz="2000" dirty="0">
                <a:solidFill>
                  <a:prstClr val="black"/>
                </a:solidFill>
                <a:latin typeface="Times New Roman" pitchFamily="18" charset="0"/>
                <a:cs typeface="Times New Roman" pitchFamily="18" charset="0"/>
              </a:rPr>
              <a:t>的图形显示设备必须</a:t>
            </a:r>
            <a:r>
              <a:rPr lang="zh-CN" altLang="en-US" sz="2000" dirty="0">
                <a:solidFill>
                  <a:srgbClr val="000099"/>
                </a:solidFill>
                <a:latin typeface="Times New Roman" pitchFamily="18" charset="0"/>
                <a:cs typeface="Times New Roman" pitchFamily="18" charset="0"/>
              </a:rPr>
              <a:t>能产生同样的图像视差</a:t>
            </a:r>
            <a:r>
              <a:rPr lang="zh-CN" altLang="en-US" sz="2000" dirty="0">
                <a:solidFill>
                  <a:prstClr val="black"/>
                </a:solidFill>
                <a:latin typeface="Times New Roman" pitchFamily="18" charset="0"/>
                <a:cs typeface="Times New Roman" pitchFamily="18" charset="0"/>
              </a:rPr>
              <a:t>。实现立体图形显示，需要输出</a:t>
            </a:r>
            <a:r>
              <a:rPr lang="zh-CN" altLang="en-US" sz="2000" dirty="0">
                <a:solidFill>
                  <a:srgbClr val="000099"/>
                </a:solidFill>
                <a:latin typeface="Times New Roman" pitchFamily="18" charset="0"/>
                <a:cs typeface="Times New Roman" pitchFamily="18" charset="0"/>
              </a:rPr>
              <a:t>两幅有轻微位移的图像</a:t>
            </a:r>
            <a:r>
              <a:rPr lang="zh-CN" altLang="en-US" sz="2000" dirty="0" smtClean="0">
                <a:solidFill>
                  <a:prstClr val="black"/>
                </a:solidFill>
                <a:latin typeface="Times New Roman" pitchFamily="18" charset="0"/>
                <a:cs typeface="Times New Roman" pitchFamily="18" charset="0"/>
              </a:rPr>
              <a:t>。</a:t>
            </a:r>
            <a:endParaRPr lang="zh-CN" altLang="zh-CN" sz="2000" dirty="0">
              <a:solidFill>
                <a:prstClr val="black"/>
              </a:solidFill>
              <a:latin typeface="Times New Roman" pitchFamily="18" charset="0"/>
              <a:cs typeface="Times New Roman" pitchFamily="18" charset="0"/>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9134" y="2275020"/>
            <a:ext cx="3079096" cy="2372285"/>
          </a:xfrm>
          <a:prstGeom prst="rect">
            <a:avLst/>
          </a:prstGeom>
        </p:spPr>
      </p:pic>
      <p:sp>
        <p:nvSpPr>
          <p:cNvPr id="7" name="五角星 6"/>
          <p:cNvSpPr/>
          <p:nvPr/>
        </p:nvSpPr>
        <p:spPr>
          <a:xfrm>
            <a:off x="7718742" y="182884"/>
            <a:ext cx="914400" cy="863953"/>
          </a:xfrm>
          <a:prstGeom prst="star5">
            <a:avLst>
              <a:gd name="adj" fmla="val 25746"/>
              <a:gd name="hf" fmla="val 105146"/>
              <a:gd name="vf" fmla="val 11055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61775" y="182884"/>
            <a:ext cx="8193541" cy="548640"/>
          </a:xfrm>
        </p:spPr>
        <p:txBody>
          <a:bodyPr/>
          <a:lstStyle/>
          <a:p>
            <a:r>
              <a:rPr lang="en-US" altLang="zh-CN" b="1" dirty="0" smtClean="0"/>
              <a:t>3.1</a:t>
            </a:r>
            <a:r>
              <a:rPr lang="zh-CN" altLang="en-US" b="1" dirty="0"/>
              <a:t>图 形 显 示 设 备</a:t>
            </a:r>
            <a:endParaRPr lang="zh-CN" altLang="en-US" sz="3600" dirty="0">
              <a:solidFill>
                <a:srgbClr val="0070C0"/>
              </a:solidFill>
            </a:endParaRPr>
          </a:p>
        </p:txBody>
      </p:sp>
      <p:sp>
        <p:nvSpPr>
          <p:cNvPr id="5" name="矩形 4"/>
          <p:cNvSpPr/>
          <p:nvPr/>
        </p:nvSpPr>
        <p:spPr>
          <a:xfrm>
            <a:off x="683109" y="950462"/>
            <a:ext cx="7879977" cy="5186035"/>
          </a:xfrm>
          <a:prstGeom prst="rect">
            <a:avLst/>
          </a:prstGeom>
        </p:spPr>
        <p:txBody>
          <a:bodyPr wrap="square">
            <a:spAutoFit/>
          </a:bodyPr>
          <a:lstStyle/>
          <a:p>
            <a:pPr lvl="0">
              <a:lnSpc>
                <a:spcPct val="150000"/>
              </a:lnSpc>
              <a:spcBef>
                <a:spcPts val="1000"/>
              </a:spcBef>
            </a:pPr>
            <a:r>
              <a:rPr lang="en-US" altLang="zh-CN" sz="2400" dirty="0">
                <a:solidFill>
                  <a:srgbClr val="0070C0"/>
                </a:solidFill>
                <a:latin typeface="Times New Roman" pitchFamily="18" charset="0"/>
                <a:cs typeface="Times New Roman" pitchFamily="18" charset="0"/>
              </a:rPr>
              <a:t>3.1.2  </a:t>
            </a:r>
            <a:r>
              <a:rPr lang="zh-CN" altLang="en-US" sz="2400" dirty="0">
                <a:solidFill>
                  <a:srgbClr val="0070C0"/>
                </a:solidFill>
                <a:latin typeface="Times New Roman" pitchFamily="18" charset="0"/>
                <a:cs typeface="Times New Roman" pitchFamily="18" charset="0"/>
              </a:rPr>
              <a:t>头盔显示</a:t>
            </a:r>
            <a:r>
              <a:rPr lang="zh-CN" altLang="en-US" sz="2400" dirty="0" smtClean="0">
                <a:solidFill>
                  <a:srgbClr val="0070C0"/>
                </a:solidFill>
                <a:latin typeface="Times New Roman" pitchFamily="18" charset="0"/>
                <a:cs typeface="Times New Roman" pitchFamily="18" charset="0"/>
              </a:rPr>
              <a:t>器</a:t>
            </a:r>
            <a:endParaRPr lang="en-US" altLang="zh-CN" sz="2400" dirty="0" smtClean="0">
              <a:solidFill>
                <a:srgbClr val="0070C0"/>
              </a:solidFill>
              <a:latin typeface="Times New Roman" pitchFamily="18" charset="0"/>
              <a:cs typeface="Times New Roman" pitchFamily="18" charset="0"/>
            </a:endParaRPr>
          </a:p>
          <a:p>
            <a:pPr marL="342900" lvl="0" indent="-342900">
              <a:lnSpc>
                <a:spcPct val="150000"/>
              </a:lnSpc>
              <a:spcBef>
                <a:spcPts val="1000"/>
              </a:spcBef>
              <a:buClr>
                <a:srgbClr val="FF0000"/>
              </a:buClr>
              <a:buFont typeface="Wingdings" panose="05000000000000000000" pitchFamily="2" charset="2"/>
              <a:buChar char="u"/>
            </a:pPr>
            <a:r>
              <a:rPr lang="zh-CN" altLang="en-US" sz="2000" dirty="0">
                <a:solidFill>
                  <a:srgbClr val="FF0000"/>
                </a:solidFill>
                <a:latin typeface="Times New Roman" pitchFamily="18" charset="0"/>
                <a:cs typeface="Times New Roman" pitchFamily="18" charset="0"/>
              </a:rPr>
              <a:t>头盔显示器</a:t>
            </a:r>
            <a:r>
              <a:rPr lang="zh-CN" altLang="en-US" sz="2000" dirty="0" smtClean="0">
                <a:solidFill>
                  <a:srgbClr val="FF0000"/>
                </a:solidFill>
                <a:latin typeface="Times New Roman" pitchFamily="18" charset="0"/>
                <a:cs typeface="Times New Roman" pitchFamily="18" charset="0"/>
              </a:rPr>
              <a:t>（</a:t>
            </a:r>
            <a:r>
              <a:rPr lang="en-US" altLang="zh-CN" sz="2000" dirty="0">
                <a:solidFill>
                  <a:srgbClr val="FF0000"/>
                </a:solidFill>
              </a:rPr>
              <a:t> Head Mounted Display</a:t>
            </a:r>
            <a:r>
              <a:rPr lang="zh-CN" altLang="zh-CN" sz="2000" dirty="0">
                <a:solidFill>
                  <a:srgbClr val="FF0000"/>
                </a:solidFill>
              </a:rPr>
              <a:t>，简称</a:t>
            </a:r>
            <a:r>
              <a:rPr lang="en-US" altLang="zh-CN" sz="2000" dirty="0">
                <a:solidFill>
                  <a:srgbClr val="FF0000"/>
                </a:solidFill>
              </a:rPr>
              <a:t>HMD </a:t>
            </a:r>
            <a:r>
              <a:rPr lang="zh-CN" altLang="en-US" sz="2000" dirty="0" smtClean="0">
                <a:solidFill>
                  <a:srgbClr val="FF0000"/>
                </a:solidFill>
                <a:latin typeface="Times New Roman" pitchFamily="18" charset="0"/>
                <a:cs typeface="Times New Roman" pitchFamily="18" charset="0"/>
              </a:rPr>
              <a:t>），常见</a:t>
            </a:r>
            <a:r>
              <a:rPr lang="zh-CN" altLang="en-US" sz="2000" dirty="0">
                <a:solidFill>
                  <a:srgbClr val="FF0000"/>
                </a:solidFill>
                <a:latin typeface="Times New Roman" pitchFamily="18" charset="0"/>
                <a:cs typeface="Times New Roman" pitchFamily="18" charset="0"/>
              </a:rPr>
              <a:t>的立体显示设备，</a:t>
            </a:r>
            <a:r>
              <a:rPr lang="zh-CN" altLang="en-US" sz="2000" dirty="0">
                <a:solidFill>
                  <a:prstClr val="black"/>
                </a:solidFill>
                <a:latin typeface="Times New Roman" pitchFamily="18" charset="0"/>
                <a:cs typeface="Times New Roman" pitchFamily="18" charset="0"/>
              </a:rPr>
              <a:t>利用头盔显示器将人对外界的视觉、听觉封闭，引导用户</a:t>
            </a:r>
            <a:r>
              <a:rPr lang="zh-CN" altLang="en-US" sz="2000" dirty="0">
                <a:solidFill>
                  <a:srgbClr val="0000CC"/>
                </a:solidFill>
                <a:latin typeface="Times New Roman" pitchFamily="18" charset="0"/>
                <a:cs typeface="Times New Roman" pitchFamily="18" charset="0"/>
              </a:rPr>
              <a:t>产生一种身在虚拟环境中的感觉</a:t>
            </a:r>
            <a:r>
              <a:rPr lang="zh-CN" altLang="en-US" sz="2000" dirty="0" smtClean="0">
                <a:solidFill>
                  <a:prstClr val="black"/>
                </a:solidFill>
                <a:latin typeface="Times New Roman" pitchFamily="18" charset="0"/>
                <a:cs typeface="Times New Roman" pitchFamily="18" charset="0"/>
              </a:rPr>
              <a:t>。</a:t>
            </a:r>
            <a:endParaRPr lang="en-US" altLang="zh-CN" sz="2000" dirty="0" smtClean="0">
              <a:solidFill>
                <a:prstClr val="black"/>
              </a:solidFill>
              <a:latin typeface="Times New Roman" pitchFamily="18" charset="0"/>
              <a:cs typeface="Times New Roman" pitchFamily="18" charset="0"/>
            </a:endParaRPr>
          </a:p>
          <a:p>
            <a:pPr marL="342900" lvl="0" indent="-342900">
              <a:lnSpc>
                <a:spcPct val="150000"/>
              </a:lnSpc>
              <a:spcBef>
                <a:spcPts val="1000"/>
              </a:spcBef>
              <a:buClr>
                <a:srgbClr val="FF0000"/>
              </a:buClr>
              <a:buFont typeface="Wingdings" panose="05000000000000000000" pitchFamily="2" charset="2"/>
              <a:buChar char="u"/>
            </a:pPr>
            <a:r>
              <a:rPr lang="zh-CN" altLang="en-US" sz="2000" dirty="0">
                <a:solidFill>
                  <a:prstClr val="black"/>
                </a:solidFill>
                <a:latin typeface="Times New Roman" pitchFamily="18" charset="0"/>
                <a:cs typeface="Times New Roman" pitchFamily="18" charset="0"/>
              </a:rPr>
              <a:t>头盔显示器通常由两个</a:t>
            </a:r>
            <a:r>
              <a:rPr lang="en-US" altLang="zh-CN" sz="2000" dirty="0">
                <a:solidFill>
                  <a:prstClr val="black"/>
                </a:solidFill>
                <a:latin typeface="Times New Roman" pitchFamily="18" charset="0"/>
                <a:cs typeface="Times New Roman" pitchFamily="18" charset="0"/>
              </a:rPr>
              <a:t>LCD</a:t>
            </a:r>
            <a:r>
              <a:rPr lang="zh-CN" altLang="en-US" sz="2000" dirty="0">
                <a:solidFill>
                  <a:prstClr val="black"/>
                </a:solidFill>
                <a:latin typeface="Times New Roman" pitchFamily="18" charset="0"/>
                <a:cs typeface="Times New Roman" pitchFamily="18" charset="0"/>
              </a:rPr>
              <a:t>或</a:t>
            </a:r>
            <a:r>
              <a:rPr lang="en-US" altLang="zh-CN" sz="2000" dirty="0">
                <a:solidFill>
                  <a:prstClr val="black"/>
                </a:solidFill>
                <a:latin typeface="Times New Roman" pitchFamily="18" charset="0"/>
                <a:cs typeface="Times New Roman" pitchFamily="18" charset="0"/>
              </a:rPr>
              <a:t>CRT</a:t>
            </a:r>
            <a:r>
              <a:rPr lang="zh-CN" altLang="en-US" sz="2000" dirty="0">
                <a:solidFill>
                  <a:prstClr val="black"/>
                </a:solidFill>
                <a:latin typeface="Times New Roman" pitchFamily="18" charset="0"/>
                <a:cs typeface="Times New Roman" pitchFamily="18" charset="0"/>
              </a:rPr>
              <a:t>显示器分别</a:t>
            </a:r>
            <a:r>
              <a:rPr lang="zh-CN" altLang="en-US" sz="2000" dirty="0">
                <a:solidFill>
                  <a:srgbClr val="0000CC"/>
                </a:solidFill>
                <a:latin typeface="Times New Roman" pitchFamily="18" charset="0"/>
                <a:cs typeface="Times New Roman" pitchFamily="18" charset="0"/>
              </a:rPr>
              <a:t>显示左右眼的图像</a:t>
            </a:r>
            <a:r>
              <a:rPr lang="zh-CN" altLang="en-US" sz="2000" dirty="0">
                <a:solidFill>
                  <a:prstClr val="black"/>
                </a:solidFill>
                <a:latin typeface="Times New Roman" pitchFamily="18" charset="0"/>
                <a:cs typeface="Times New Roman" pitchFamily="18" charset="0"/>
              </a:rPr>
              <a:t>，这两个图像由计算机分别驱动，两个图像间存在着微小的差别，人眼获取这种带有差异的信息后在脑海中</a:t>
            </a:r>
            <a:r>
              <a:rPr lang="zh-CN" altLang="en-US" sz="2000" dirty="0">
                <a:solidFill>
                  <a:srgbClr val="0000CC"/>
                </a:solidFill>
                <a:latin typeface="Times New Roman" pitchFamily="18" charset="0"/>
                <a:cs typeface="Times New Roman" pitchFamily="18" charset="0"/>
              </a:rPr>
              <a:t>产生立体感</a:t>
            </a:r>
            <a:r>
              <a:rPr lang="zh-CN" altLang="en-US" sz="2000" dirty="0" smtClean="0">
                <a:solidFill>
                  <a:prstClr val="black"/>
                </a:solidFill>
                <a:latin typeface="Times New Roman" pitchFamily="18" charset="0"/>
                <a:cs typeface="Times New Roman" pitchFamily="18" charset="0"/>
              </a:rPr>
              <a:t>。</a:t>
            </a:r>
            <a:endParaRPr lang="en-US" altLang="zh-CN" sz="2000" dirty="0" smtClean="0">
              <a:solidFill>
                <a:prstClr val="black"/>
              </a:solidFill>
              <a:latin typeface="Times New Roman" pitchFamily="18" charset="0"/>
              <a:cs typeface="Times New Roman" pitchFamily="18" charset="0"/>
            </a:endParaRPr>
          </a:p>
          <a:p>
            <a:pPr marL="342900" lvl="0" indent="-342900">
              <a:lnSpc>
                <a:spcPct val="150000"/>
              </a:lnSpc>
              <a:spcBef>
                <a:spcPts val="1000"/>
              </a:spcBef>
              <a:buClr>
                <a:srgbClr val="FF0000"/>
              </a:buClr>
              <a:buFont typeface="Wingdings" panose="05000000000000000000" pitchFamily="2" charset="2"/>
              <a:buChar char="u"/>
            </a:pPr>
            <a:r>
              <a:rPr lang="zh-CN" altLang="en-US" sz="2000" dirty="0" smtClean="0">
                <a:solidFill>
                  <a:prstClr val="black"/>
                </a:solidFill>
                <a:latin typeface="Times New Roman" pitchFamily="18" charset="0"/>
                <a:cs typeface="Times New Roman" pitchFamily="18" charset="0"/>
              </a:rPr>
              <a:t>头盔显示</a:t>
            </a:r>
            <a:r>
              <a:rPr lang="zh-CN" altLang="en-US" sz="2000" dirty="0">
                <a:solidFill>
                  <a:prstClr val="black"/>
                </a:solidFill>
                <a:latin typeface="Times New Roman" pitchFamily="18" charset="0"/>
                <a:cs typeface="Times New Roman" pitchFamily="18" charset="0"/>
              </a:rPr>
              <a:t>器主要由显示器和光学透镜组成，辅以</a:t>
            </a:r>
            <a:r>
              <a:rPr lang="en-US" altLang="zh-CN" sz="2000" dirty="0">
                <a:solidFill>
                  <a:srgbClr val="0000CC"/>
                </a:solidFill>
                <a:latin typeface="Times New Roman" pitchFamily="18" charset="0"/>
                <a:cs typeface="Times New Roman" pitchFamily="18" charset="0"/>
              </a:rPr>
              <a:t>3</a:t>
            </a:r>
            <a:r>
              <a:rPr lang="zh-CN" altLang="en-US" sz="2000" dirty="0">
                <a:solidFill>
                  <a:srgbClr val="0000CC"/>
                </a:solidFill>
                <a:latin typeface="Times New Roman" pitchFamily="18" charset="0"/>
                <a:cs typeface="Times New Roman" pitchFamily="18" charset="0"/>
              </a:rPr>
              <a:t>个自由度</a:t>
            </a:r>
            <a:r>
              <a:rPr lang="zh-CN" altLang="en-US" sz="2000" dirty="0">
                <a:solidFill>
                  <a:prstClr val="black"/>
                </a:solidFill>
                <a:latin typeface="Times New Roman" pitchFamily="18" charset="0"/>
                <a:cs typeface="Times New Roman" pitchFamily="18" charset="0"/>
              </a:rPr>
              <a:t>的空间跟踪定位器可进行虚拟输出效果观察，同时观察者可以做空间上的自由移动，如行走、旋转等。</a:t>
            </a:r>
            <a:endParaRPr lang="zh-CN" altLang="en-US" sz="2000" dirty="0" smtClean="0">
              <a:solidFill>
                <a:prstClr val="black"/>
              </a:solidFill>
              <a:latin typeface="Times New Roman" pitchFamily="18" charset="0"/>
              <a:cs typeface="Times New Roman" pitchFamily="18" charset="0"/>
            </a:endParaRPr>
          </a:p>
        </p:txBody>
      </p:sp>
      <p:sp>
        <p:nvSpPr>
          <p:cNvPr id="4" name="五角星 3"/>
          <p:cNvSpPr/>
          <p:nvPr/>
        </p:nvSpPr>
        <p:spPr>
          <a:xfrm>
            <a:off x="7847663" y="237649"/>
            <a:ext cx="914400" cy="863953"/>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102142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61775" y="182884"/>
            <a:ext cx="8193541" cy="548640"/>
          </a:xfrm>
        </p:spPr>
        <p:txBody>
          <a:bodyPr/>
          <a:lstStyle/>
          <a:p>
            <a:r>
              <a:rPr lang="en-US" altLang="zh-CN" b="1" dirty="0" smtClean="0"/>
              <a:t>3.1</a:t>
            </a:r>
            <a:r>
              <a:rPr lang="zh-CN" altLang="en-US" b="1" dirty="0"/>
              <a:t>图 形 显 示 设 备</a:t>
            </a:r>
            <a:endParaRPr lang="zh-CN" altLang="en-US" sz="3600" dirty="0">
              <a:solidFill>
                <a:srgbClr val="0070C0"/>
              </a:solidFill>
            </a:endParaRPr>
          </a:p>
        </p:txBody>
      </p:sp>
      <p:sp>
        <p:nvSpPr>
          <p:cNvPr id="5" name="矩形 4"/>
          <p:cNvSpPr/>
          <p:nvPr/>
        </p:nvSpPr>
        <p:spPr>
          <a:xfrm>
            <a:off x="661593" y="885914"/>
            <a:ext cx="7879977" cy="494030"/>
          </a:xfrm>
          <a:prstGeom prst="rect">
            <a:avLst/>
          </a:prstGeom>
        </p:spPr>
        <p:txBody>
          <a:bodyPr wrap="square">
            <a:spAutoFit/>
          </a:bodyPr>
          <a:lstStyle/>
          <a:p>
            <a:pPr lvl="0">
              <a:lnSpc>
                <a:spcPct val="90000"/>
              </a:lnSpc>
              <a:spcBef>
                <a:spcPts val="1000"/>
              </a:spcBef>
            </a:pPr>
            <a:r>
              <a:rPr lang="en-US" altLang="zh-CN" sz="2800" dirty="0">
                <a:solidFill>
                  <a:srgbClr val="0070C0"/>
                </a:solidFill>
                <a:latin typeface="Times New Roman" pitchFamily="18" charset="0"/>
                <a:cs typeface="Times New Roman" pitchFamily="18" charset="0"/>
              </a:rPr>
              <a:t>3.1.2  </a:t>
            </a:r>
            <a:r>
              <a:rPr lang="zh-CN" altLang="en-US" sz="2800" dirty="0">
                <a:solidFill>
                  <a:srgbClr val="0070C0"/>
                </a:solidFill>
                <a:latin typeface="Times New Roman" pitchFamily="18" charset="0"/>
                <a:cs typeface="Times New Roman" pitchFamily="18" charset="0"/>
              </a:rPr>
              <a:t>头盔显示</a:t>
            </a:r>
            <a:r>
              <a:rPr lang="zh-CN" altLang="en-US" sz="2800" dirty="0" smtClean="0">
                <a:solidFill>
                  <a:srgbClr val="0070C0"/>
                </a:solidFill>
                <a:latin typeface="Times New Roman" pitchFamily="18" charset="0"/>
                <a:cs typeface="Times New Roman" pitchFamily="18" charset="0"/>
              </a:rPr>
              <a:t>器</a:t>
            </a:r>
            <a:endParaRPr lang="en-US" altLang="zh-CN" sz="2800" b="1" dirty="0" smtClean="0">
              <a:solidFill>
                <a:srgbClr val="0070C0"/>
              </a:solidFill>
              <a:latin typeface="Times New Roman" pitchFamily="18" charset="0"/>
              <a:cs typeface="Times New Roman" pitchFamily="18" charset="0"/>
            </a:endParaRPr>
          </a:p>
        </p:txBody>
      </p:sp>
      <p:sp>
        <p:nvSpPr>
          <p:cNvPr id="100" name="文本框 99"/>
          <p:cNvSpPr txBox="1"/>
          <p:nvPr/>
        </p:nvSpPr>
        <p:spPr>
          <a:xfrm>
            <a:off x="2863850" y="5923169"/>
            <a:ext cx="3880485" cy="370840"/>
          </a:xfrm>
          <a:prstGeom prst="rect">
            <a:avLst/>
          </a:prstGeom>
          <a:noFill/>
          <a:ln w="9525">
            <a:noFill/>
          </a:ln>
        </p:spPr>
        <p:txBody>
          <a:bodyPr wrap="square">
            <a:spAutoFit/>
          </a:bodyPr>
          <a:lstStyle/>
          <a:p>
            <a:pPr marL="0" indent="0" algn="l"/>
            <a:r>
              <a:rPr b="0" u="none" dirty="0" err="1"/>
              <a:t>普通消费级（单视场）HMD</a:t>
            </a:r>
            <a:endParaRPr b="0" u="none" dirty="0"/>
          </a:p>
        </p:txBody>
      </p:sp>
      <p:pic>
        <p:nvPicPr>
          <p:cNvPr id="3" name="图片 -2147482622" descr="单视场HMD"/>
          <p:cNvPicPr>
            <a:picLocks noChangeAspect="1"/>
          </p:cNvPicPr>
          <p:nvPr/>
        </p:nvPicPr>
        <p:blipFill>
          <a:blip r:embed="rId3"/>
          <a:stretch>
            <a:fillRect/>
          </a:stretch>
        </p:blipFill>
        <p:spPr>
          <a:xfrm>
            <a:off x="1774190" y="3764706"/>
            <a:ext cx="5153735" cy="2236618"/>
          </a:xfrm>
          <a:prstGeom prst="rect">
            <a:avLst/>
          </a:prstGeom>
          <a:noFill/>
          <a:ln w="9525">
            <a:noFill/>
          </a:ln>
        </p:spPr>
      </p:pic>
      <p:sp>
        <p:nvSpPr>
          <p:cNvPr id="6" name="矩形 5"/>
          <p:cNvSpPr/>
          <p:nvPr/>
        </p:nvSpPr>
        <p:spPr>
          <a:xfrm>
            <a:off x="661593" y="1378434"/>
            <a:ext cx="5201324" cy="480131"/>
          </a:xfrm>
          <a:prstGeom prst="rect">
            <a:avLst/>
          </a:prstGeom>
        </p:spPr>
        <p:txBody>
          <a:bodyPr wrap="square">
            <a:spAutoFit/>
          </a:bodyPr>
          <a:lstStyle/>
          <a:p>
            <a:pPr lvl="0">
              <a:lnSpc>
                <a:spcPct val="90000"/>
              </a:lnSpc>
              <a:spcBef>
                <a:spcPts val="1000"/>
              </a:spcBef>
            </a:pPr>
            <a:r>
              <a:rPr lang="en-US" altLang="zh-CN" sz="2800" b="1" dirty="0" smtClean="0">
                <a:solidFill>
                  <a:srgbClr val="0070C0"/>
                </a:solidFill>
                <a:latin typeface="Times New Roman" pitchFamily="18" charset="0"/>
                <a:cs typeface="Times New Roman" pitchFamily="18" charset="0"/>
              </a:rPr>
              <a:t>2</a:t>
            </a:r>
            <a:r>
              <a:rPr lang="zh-CN" altLang="en-US" sz="2800" b="1" dirty="0" smtClean="0">
                <a:solidFill>
                  <a:srgbClr val="0070C0"/>
                </a:solidFill>
                <a:latin typeface="Times New Roman" pitchFamily="18" charset="0"/>
                <a:cs typeface="Times New Roman" pitchFamily="18" charset="0"/>
              </a:rPr>
              <a:t>．头盔显示</a:t>
            </a:r>
            <a:r>
              <a:rPr lang="zh-CN" altLang="en-US" sz="2800" b="1" dirty="0">
                <a:solidFill>
                  <a:srgbClr val="0070C0"/>
                </a:solidFill>
                <a:latin typeface="Times New Roman" pitchFamily="18" charset="0"/>
                <a:cs typeface="Times New Roman" pitchFamily="18" charset="0"/>
              </a:rPr>
              <a:t>器的显示技术</a:t>
            </a:r>
          </a:p>
        </p:txBody>
      </p:sp>
      <p:sp>
        <p:nvSpPr>
          <p:cNvPr id="9" name="AutoShape 4"/>
          <p:cNvSpPr>
            <a:spLocks noChangeArrowheads="1"/>
          </p:cNvSpPr>
          <p:nvPr>
            <p:custDataLst>
              <p:tags r:id="rId1"/>
            </p:custDataLst>
          </p:nvPr>
        </p:nvSpPr>
        <p:spPr bwMode="white">
          <a:xfrm>
            <a:off x="715383" y="1880081"/>
            <a:ext cx="7578765" cy="1712973"/>
          </a:xfrm>
          <a:prstGeom prst="roundRect">
            <a:avLst>
              <a:gd name="adj" fmla="val 4784"/>
            </a:avLst>
          </a:prstGeom>
          <a:noFill/>
          <a:ln w="38100">
            <a:gradFill>
              <a:gsLst>
                <a:gs pos="0">
                  <a:srgbClr val="00B0F0"/>
                </a:gs>
                <a:gs pos="100000">
                  <a:srgbClr val="00206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65100" h="1270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lvl="0">
              <a:lnSpc>
                <a:spcPct val="90000"/>
              </a:lnSpc>
              <a:spcBef>
                <a:spcPts val="1000"/>
              </a:spcBef>
              <a:buClr>
                <a:srgbClr val="FF0000"/>
              </a:buClr>
            </a:pPr>
            <a:r>
              <a:rPr lang="zh-CN" altLang="en-US" sz="2000" dirty="0">
                <a:solidFill>
                  <a:srgbClr val="0000CC"/>
                </a:solidFill>
              </a:rPr>
              <a:t>普通消费</a:t>
            </a:r>
            <a:r>
              <a:rPr lang="zh-CN" altLang="en-US" sz="2000" dirty="0" smtClean="0">
                <a:solidFill>
                  <a:srgbClr val="0000CC"/>
                </a:solidFill>
              </a:rPr>
              <a:t>级</a:t>
            </a:r>
            <a:r>
              <a:rPr lang="zh-CN" altLang="en-US" sz="2000" dirty="0">
                <a:solidFill>
                  <a:srgbClr val="000099"/>
                </a:solidFill>
              </a:rPr>
              <a:t>（单</a:t>
            </a:r>
            <a:r>
              <a:rPr lang="zh-CN" altLang="en-US" sz="2000" dirty="0" smtClean="0">
                <a:solidFill>
                  <a:srgbClr val="000099"/>
                </a:solidFill>
              </a:rPr>
              <a:t>视场、无立体感）</a:t>
            </a:r>
            <a:r>
              <a:rPr lang="en-US" altLang="zh-CN" sz="2000" dirty="0" smtClean="0">
                <a:solidFill>
                  <a:srgbClr val="0000CC"/>
                </a:solidFill>
              </a:rPr>
              <a:t>HMD</a:t>
            </a:r>
            <a:r>
              <a:rPr lang="zh-CN" altLang="en-US" sz="2000" dirty="0" smtClean="0">
                <a:solidFill>
                  <a:prstClr val="black"/>
                </a:solidFill>
              </a:rPr>
              <a:t>使用</a:t>
            </a:r>
            <a:r>
              <a:rPr lang="en-US" altLang="zh-CN" sz="2000" dirty="0">
                <a:solidFill>
                  <a:prstClr val="black"/>
                </a:solidFill>
              </a:rPr>
              <a:t>LCD</a:t>
            </a:r>
            <a:r>
              <a:rPr lang="zh-CN" altLang="en-US" sz="2000" dirty="0">
                <a:solidFill>
                  <a:prstClr val="black"/>
                </a:solidFill>
              </a:rPr>
              <a:t>显示器，主要是为个人观看电视节目和视频游戏设计，而不是为</a:t>
            </a:r>
            <a:r>
              <a:rPr lang="en-US" altLang="zh-CN" sz="2000" dirty="0" smtClean="0">
                <a:solidFill>
                  <a:prstClr val="black"/>
                </a:solidFill>
              </a:rPr>
              <a:t>VR</a:t>
            </a:r>
            <a:r>
              <a:rPr lang="zh-CN" altLang="en-US" sz="2000" dirty="0" smtClean="0">
                <a:solidFill>
                  <a:prstClr val="black"/>
                </a:solidFill>
              </a:rPr>
              <a:t>专门设计的。它只能接受</a:t>
            </a:r>
            <a:r>
              <a:rPr lang="en-US" altLang="zh-CN" sz="2000" dirty="0">
                <a:solidFill>
                  <a:prstClr val="black"/>
                </a:solidFill>
              </a:rPr>
              <a:t>NTSC</a:t>
            </a:r>
            <a:r>
              <a:rPr lang="zh-CN" altLang="en-US" sz="2000" dirty="0">
                <a:solidFill>
                  <a:prstClr val="black"/>
                </a:solidFill>
              </a:rPr>
              <a:t>（在欧洲是</a:t>
            </a:r>
            <a:r>
              <a:rPr lang="en-US" altLang="zh-CN" sz="2000" dirty="0">
                <a:solidFill>
                  <a:prstClr val="black"/>
                </a:solidFill>
              </a:rPr>
              <a:t>PAL)</a:t>
            </a:r>
            <a:r>
              <a:rPr lang="zh-CN" altLang="en-US" sz="2000" dirty="0">
                <a:solidFill>
                  <a:prstClr val="black"/>
                </a:solidFill>
              </a:rPr>
              <a:t>单视场视频</a:t>
            </a:r>
            <a:r>
              <a:rPr lang="zh-CN" altLang="en-US" sz="2000" dirty="0" smtClean="0">
                <a:solidFill>
                  <a:prstClr val="black"/>
                </a:solidFill>
              </a:rPr>
              <a:t>输入，当</a:t>
            </a:r>
            <a:r>
              <a:rPr lang="zh-CN" altLang="en-US" sz="2000" dirty="0">
                <a:solidFill>
                  <a:prstClr val="black"/>
                </a:solidFill>
              </a:rPr>
              <a:t>集成到</a:t>
            </a:r>
            <a:r>
              <a:rPr lang="en-US" altLang="zh-CN" sz="2000" dirty="0">
                <a:solidFill>
                  <a:prstClr val="black"/>
                </a:solidFill>
              </a:rPr>
              <a:t>VR</a:t>
            </a:r>
            <a:r>
              <a:rPr lang="zh-CN" altLang="en-US" sz="2000" dirty="0">
                <a:solidFill>
                  <a:prstClr val="black"/>
                </a:solidFill>
              </a:rPr>
              <a:t>系统中时，需要把图形流输出的红绿蓝信号格式转换成</a:t>
            </a:r>
            <a:r>
              <a:rPr lang="en-US" altLang="zh-CN" sz="2000" dirty="0">
                <a:solidFill>
                  <a:prstClr val="black"/>
                </a:solidFill>
              </a:rPr>
              <a:t>NTSC/PAL</a:t>
            </a:r>
            <a:r>
              <a:rPr lang="zh-CN" altLang="en-US" sz="2000" dirty="0">
                <a:solidFill>
                  <a:prstClr val="black"/>
                </a:solidFill>
              </a:rPr>
              <a:t>，如下图所</a:t>
            </a:r>
            <a:r>
              <a:rPr lang="zh-CN" altLang="en-US" sz="2000" dirty="0" smtClean="0">
                <a:solidFill>
                  <a:prstClr val="black"/>
                </a:solidFill>
              </a:rPr>
              <a:t>示。</a:t>
            </a:r>
            <a:endParaRPr lang="zh-CN" altLang="en-US" sz="2000" dirty="0">
              <a:solidFill>
                <a:prstClr val="black"/>
              </a:solidFill>
            </a:endParaRP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heme/theme1.xml><?xml version="1.0" encoding="utf-8"?>
<a:theme xmlns:a="http://schemas.openxmlformats.org/drawingml/2006/main" name="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顶峰">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都市">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1264</TotalTime>
  <Words>4110</Words>
  <Application>Microsoft Office PowerPoint</Application>
  <PresentationFormat>全屏显示(4:3)</PresentationFormat>
  <Paragraphs>239</Paragraphs>
  <Slides>48</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48</vt:i4>
      </vt:variant>
    </vt:vector>
  </HeadingPairs>
  <TitlesOfParts>
    <vt:vector size="59" baseType="lpstr">
      <vt:lpstr>黑体</vt:lpstr>
      <vt:lpstr>楷体_GB2312</vt:lpstr>
      <vt:lpstr>宋体</vt:lpstr>
      <vt:lpstr>微软雅黑</vt:lpstr>
      <vt:lpstr>Arial</vt:lpstr>
      <vt:lpstr>Book Antiqua</vt:lpstr>
      <vt:lpstr>Calibri</vt:lpstr>
      <vt:lpstr>Lucida Sans</vt:lpstr>
      <vt:lpstr>Times New Roman</vt:lpstr>
      <vt:lpstr>Wingdings</vt:lpstr>
      <vt:lpstr>Office 主题</vt:lpstr>
      <vt:lpstr>虚拟现实与增强现实技术概论</vt:lpstr>
      <vt:lpstr>第3章 虚拟现实系统的输出设备</vt:lpstr>
      <vt:lpstr>导学 </vt:lpstr>
      <vt:lpstr>第3章 虚拟现实系统的输出设备</vt:lpstr>
      <vt:lpstr>3.1图 形 显 示 设 备</vt:lpstr>
      <vt:lpstr>3.1图 形 显 示 设 备</vt:lpstr>
      <vt:lpstr>3.1图 形 显 示 设 备</vt:lpstr>
      <vt:lpstr>3.1图 形 显 示 设 备</vt:lpstr>
      <vt:lpstr>3.1图 形 显 示 设 备</vt:lpstr>
      <vt:lpstr>3.1图 形 显 示 设 备</vt:lpstr>
      <vt:lpstr>3.1图 形 显 示 设 备</vt:lpstr>
      <vt:lpstr>PowerPoint 演示文稿</vt:lpstr>
      <vt:lpstr>PowerPoint 演示文稿</vt:lpstr>
      <vt:lpstr>PowerPoint 演示文稿</vt:lpstr>
      <vt:lpstr>PowerPoint 演示文稿</vt:lpstr>
      <vt:lpstr>PowerPoint 演示文稿</vt:lpstr>
      <vt:lpstr>3.1图 形 显 示 设 备</vt:lpstr>
      <vt:lpstr>PowerPoint 演示文稿</vt:lpstr>
      <vt:lpstr>PowerPoint 演示文稿</vt:lpstr>
      <vt:lpstr>PowerPoint 演示文稿</vt:lpstr>
      <vt:lpstr>3.1图 形 显 示 设 备</vt:lpstr>
      <vt:lpstr>PowerPoint 演示文稿</vt:lpstr>
      <vt:lpstr>PowerPoint 演示文稿</vt:lpstr>
      <vt:lpstr>PowerPoint 演示文稿</vt:lpstr>
      <vt:lpstr>PowerPoint 演示文稿</vt:lpstr>
      <vt:lpstr>3.1图 形 显 示 设 备</vt:lpstr>
      <vt:lpstr>3.1图 形 显 示 设 备</vt:lpstr>
      <vt:lpstr>3.1图 形 显 示 设 备</vt:lpstr>
      <vt:lpstr>3.1图 形 显 示 设 备</vt:lpstr>
      <vt:lpstr>3.1图 形 显 示 设 备</vt:lpstr>
      <vt:lpstr>3.1图 形 显 示 设 备</vt:lpstr>
      <vt:lpstr>3.1图 形 显 示 设 备</vt:lpstr>
      <vt:lpstr>3.1图 形 显 示 设 备</vt:lpstr>
      <vt:lpstr>3.1图 形 显 示 设 备</vt:lpstr>
      <vt:lpstr>3.1图 形 显 示 设 备</vt:lpstr>
      <vt:lpstr>3.1图 形 显 示 设 备</vt:lpstr>
      <vt:lpstr>3.2声 音 输 出 设 备</vt:lpstr>
      <vt:lpstr>3.2声 音 输 出设 备</vt:lpstr>
      <vt:lpstr>3.2声 音 输 出 设 备</vt:lpstr>
      <vt:lpstr>3.2声 音 输 出 设 备</vt:lpstr>
      <vt:lpstr>3.3 触 觉 反 馈</vt:lpstr>
      <vt:lpstr>3.3 触 觉 反 馈</vt:lpstr>
      <vt:lpstr>3.3 触 觉 反 馈</vt:lpstr>
      <vt:lpstr>3.3 触 觉 反 馈</vt:lpstr>
      <vt:lpstr>3.3 触 觉 反 馈</vt:lpstr>
      <vt:lpstr>3.3 触 觉 反 馈</vt:lpstr>
      <vt:lpstr>3.3 触 觉 反 馈</vt:lpstr>
      <vt:lpstr>PowerPoint 演示文稿</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王 建林</cp:lastModifiedBy>
  <cp:revision>170</cp:revision>
  <dcterms:created xsi:type="dcterms:W3CDTF">2016-03-25T06:06:00Z</dcterms:created>
  <dcterms:modified xsi:type="dcterms:W3CDTF">2019-10-24T08:46:38Z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2052-10.1.0.5777</vt:lpwstr>
  </property>
</Properties>
</file>